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74" r:id="rId5"/>
    <p:sldId id="282" r:id="rId6"/>
    <p:sldId id="296" r:id="rId7"/>
    <p:sldId id="295" r:id="rId8"/>
    <p:sldId id="299" r:id="rId9"/>
    <p:sldId id="293" r:id="rId10"/>
    <p:sldId id="298" r:id="rId11"/>
    <p:sldId id="289" r:id="rId12"/>
    <p:sldId id="291" r:id="rId13"/>
    <p:sldId id="286" r:id="rId14"/>
    <p:sldId id="288" r:id="rId15"/>
    <p:sldId id="287" r:id="rId16"/>
    <p:sldId id="307" r:id="rId17"/>
    <p:sldId id="301" r:id="rId18"/>
    <p:sldId id="302" r:id="rId19"/>
    <p:sldId id="303" r:id="rId20"/>
    <p:sldId id="304" r:id="rId21"/>
    <p:sldId id="305" r:id="rId22"/>
    <p:sldId id="297" r:id="rId23"/>
    <p:sldId id="279" r:id="rId24"/>
    <p:sldId id="280" r:id="rId25"/>
    <p:sldId id="261" r:id="rId26"/>
  </p:sldIdLst>
  <p:sldSz cx="9144000" cy="6858000" type="screen4x3"/>
  <p:notesSz cx="6669088" cy="97536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53A"/>
    <a:srgbClr val="FF7300"/>
    <a:srgbClr val="6BA53A"/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/>
    <p:restoredTop sz="94586"/>
  </p:normalViewPr>
  <p:slideViewPr>
    <p:cSldViewPr snapToGrid="0" snapToObjects="1" showGuides="1">
      <p:cViewPr varScale="1">
        <p:scale>
          <a:sx n="77" d="100"/>
          <a:sy n="77" d="100"/>
        </p:scale>
        <p:origin x="1122" y="78"/>
      </p:cViewPr>
      <p:guideLst>
        <p:guide orient="horz" pos="3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B72EB-395E-4D71-BC8B-32738F87B28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D428CBF-372A-4145-9858-9FD28C258A49}">
      <dgm:prSet phldrT="[Teksti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i-FI" sz="1400" b="1" dirty="0" smtClean="0"/>
            <a:t>Vapaaehtoinen nauttii toiminnastaan.</a:t>
          </a:r>
          <a:endParaRPr lang="fi-FI" sz="1400" b="1" dirty="0"/>
        </a:p>
      </dgm:t>
    </dgm:pt>
    <dgm:pt modelId="{0BCFEE2D-A8B7-477D-8C53-AD618CD6A70D}" type="parTrans" cxnId="{F4084A0C-4EB6-406D-8B04-E1FD8A11A76B}">
      <dgm:prSet/>
      <dgm:spPr/>
      <dgm:t>
        <a:bodyPr/>
        <a:lstStyle/>
        <a:p>
          <a:endParaRPr lang="fi-FI"/>
        </a:p>
      </dgm:t>
    </dgm:pt>
    <dgm:pt modelId="{2759D87C-9863-4FD5-B218-872B995A1A67}" type="sibTrans" cxnId="{F4084A0C-4EB6-406D-8B04-E1FD8A11A76B}">
      <dgm:prSet/>
      <dgm:spPr/>
      <dgm:t>
        <a:bodyPr/>
        <a:lstStyle/>
        <a:p>
          <a:endParaRPr lang="fi-FI"/>
        </a:p>
      </dgm:t>
    </dgm:pt>
    <dgm:pt modelId="{34F6024A-68C7-4EED-BC83-2CDFBDBC58B0}">
      <dgm:prSet phldrT="[Teksti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i-FI" sz="1400" b="1" dirty="0" smtClean="0"/>
            <a:t>Vapaaehtoistehtävät eivät korvaa ammattilaisten työtä. </a:t>
          </a:r>
          <a:endParaRPr lang="fi-FI" sz="1400" b="1" dirty="0"/>
        </a:p>
      </dgm:t>
    </dgm:pt>
    <dgm:pt modelId="{E6388B3F-C929-40ED-8AAB-E39105F21089}" type="parTrans" cxnId="{871CB232-ACA3-41AF-A1EC-5E807BDBD723}">
      <dgm:prSet/>
      <dgm:spPr/>
      <dgm:t>
        <a:bodyPr/>
        <a:lstStyle/>
        <a:p>
          <a:endParaRPr lang="fi-FI"/>
        </a:p>
      </dgm:t>
    </dgm:pt>
    <dgm:pt modelId="{636EC468-ABF7-4FD5-BB96-B38C14F2D630}" type="sibTrans" cxnId="{871CB232-ACA3-41AF-A1EC-5E807BDBD723}">
      <dgm:prSet/>
      <dgm:spPr/>
      <dgm:t>
        <a:bodyPr/>
        <a:lstStyle/>
        <a:p>
          <a:endParaRPr lang="fi-FI"/>
        </a:p>
      </dgm:t>
    </dgm:pt>
    <dgm:pt modelId="{0C41F4AD-8514-42F8-A748-EBD55D473E01}">
      <dgm:prSet phldrT="[Teksti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i-FI" sz="1400" b="1" dirty="0" smtClean="0"/>
            <a:t>Vapaaehtoiselta ei edellytetä enempää kuin hän osaa, jaksaa tai haluaa. </a:t>
          </a:r>
          <a:endParaRPr lang="fi-FI" sz="1400" b="1" dirty="0"/>
        </a:p>
      </dgm:t>
    </dgm:pt>
    <dgm:pt modelId="{93A6D7F3-906A-4A4F-AD00-0A8912E8CD88}" type="parTrans" cxnId="{5D7BAFE7-2CBB-4CAF-8FB6-85A3F2F409D3}">
      <dgm:prSet/>
      <dgm:spPr/>
      <dgm:t>
        <a:bodyPr/>
        <a:lstStyle/>
        <a:p>
          <a:endParaRPr lang="fi-FI"/>
        </a:p>
      </dgm:t>
    </dgm:pt>
    <dgm:pt modelId="{FC0D974B-42DD-432E-89F3-22BEB8813045}" type="sibTrans" cxnId="{5D7BAFE7-2CBB-4CAF-8FB6-85A3F2F409D3}">
      <dgm:prSet/>
      <dgm:spPr/>
      <dgm:t>
        <a:bodyPr/>
        <a:lstStyle/>
        <a:p>
          <a:endParaRPr lang="fi-FI"/>
        </a:p>
      </dgm:t>
    </dgm:pt>
    <dgm:pt modelId="{3CF77F25-3C73-4944-A90B-107FF39DA345}">
      <dgm:prSet phldrT="[Teksti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i-FI" sz="1400" b="1" dirty="0" smtClean="0"/>
            <a:t>Vapaaehtoista ei jätetä yksin haastavien tilanteiden kohdatessa. </a:t>
          </a:r>
          <a:endParaRPr lang="fi-FI" sz="1400" b="1" dirty="0"/>
        </a:p>
      </dgm:t>
    </dgm:pt>
    <dgm:pt modelId="{872FA836-5678-43B4-BA77-AB8620E0C14A}" type="parTrans" cxnId="{DDD4CC31-699C-4A53-9176-D07CBBF210C9}">
      <dgm:prSet/>
      <dgm:spPr/>
      <dgm:t>
        <a:bodyPr/>
        <a:lstStyle/>
        <a:p>
          <a:endParaRPr lang="fi-FI"/>
        </a:p>
      </dgm:t>
    </dgm:pt>
    <dgm:pt modelId="{366F69BC-3844-4579-B09D-62CF493E222E}" type="sibTrans" cxnId="{DDD4CC31-699C-4A53-9176-D07CBBF210C9}">
      <dgm:prSet/>
      <dgm:spPr/>
      <dgm:t>
        <a:bodyPr/>
        <a:lstStyle/>
        <a:p>
          <a:endParaRPr lang="fi-FI"/>
        </a:p>
      </dgm:t>
    </dgm:pt>
    <dgm:pt modelId="{E0865CED-A2ED-4B50-A90A-4B66FE18FF41}">
      <dgm:prSet phldrT="[Teksti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i-FI" sz="1400" b="1" dirty="0" smtClean="0"/>
            <a:t>Vapaaehtoisen jaksamisesta pidetään huolta ja väsymykseen puututaan </a:t>
          </a:r>
          <a:endParaRPr lang="fi-FI" sz="1400" b="1" dirty="0"/>
        </a:p>
      </dgm:t>
    </dgm:pt>
    <dgm:pt modelId="{60372A2A-A800-487F-9C22-9A4553257C7A}" type="parTrans" cxnId="{7DCAEEB8-43D1-4C3E-9F3D-0AA960415AC2}">
      <dgm:prSet/>
      <dgm:spPr/>
      <dgm:t>
        <a:bodyPr/>
        <a:lstStyle/>
        <a:p>
          <a:endParaRPr lang="fi-FI"/>
        </a:p>
      </dgm:t>
    </dgm:pt>
    <dgm:pt modelId="{F4E2E5F7-FDC3-45B2-BC69-7A3BEC7630DB}" type="sibTrans" cxnId="{7DCAEEB8-43D1-4C3E-9F3D-0AA960415AC2}">
      <dgm:prSet/>
      <dgm:spPr/>
      <dgm:t>
        <a:bodyPr/>
        <a:lstStyle/>
        <a:p>
          <a:endParaRPr lang="fi-FI"/>
        </a:p>
      </dgm:t>
    </dgm:pt>
    <dgm:pt modelId="{47BC609E-621C-47DF-AB85-414A8772A4B5}">
      <dgm:prSet phldrT="[Teksti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fi-FI" sz="1400" b="1" dirty="0" smtClean="0"/>
            <a:t>Vapaaehtoisen rikosrekisteri tarkistetaan tehtävän niin vaatiessa. </a:t>
          </a:r>
          <a:endParaRPr lang="fi-FI" sz="1400" b="1" dirty="0"/>
        </a:p>
      </dgm:t>
    </dgm:pt>
    <dgm:pt modelId="{5D744C2F-831B-4786-84AA-C255D72F39C6}" type="parTrans" cxnId="{4983EC35-2172-4C1D-9CA2-B815557020D9}">
      <dgm:prSet/>
      <dgm:spPr/>
      <dgm:t>
        <a:bodyPr/>
        <a:lstStyle/>
        <a:p>
          <a:endParaRPr lang="fi-FI"/>
        </a:p>
      </dgm:t>
    </dgm:pt>
    <dgm:pt modelId="{C26FC04B-49D3-4C96-ADDA-BC4565FA9796}" type="sibTrans" cxnId="{4983EC35-2172-4C1D-9CA2-B815557020D9}">
      <dgm:prSet/>
      <dgm:spPr/>
      <dgm:t>
        <a:bodyPr/>
        <a:lstStyle/>
        <a:p>
          <a:endParaRPr lang="fi-FI"/>
        </a:p>
      </dgm:t>
    </dgm:pt>
    <dgm:pt modelId="{3B067A85-1762-4F2D-8088-E1700486EB18}" type="pres">
      <dgm:prSet presAssocID="{37BB72EB-395E-4D71-BC8B-32738F87B2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64BB1A6-7FD6-45DD-A534-9EBDFA04DA61}" type="pres">
      <dgm:prSet presAssocID="{0D428CBF-372A-4145-9858-9FD28C258A49}" presName="node" presStyleLbl="node1" presStyleIdx="0" presStyleCnt="6" custScaleX="159736" custScaleY="142804" custRadScaleRad="98985" custRadScaleInc="-29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42E5539-DF2B-4FFE-938D-2938D265D574}" type="pres">
      <dgm:prSet presAssocID="{0D428CBF-372A-4145-9858-9FD28C258A49}" presName="spNode" presStyleCnt="0"/>
      <dgm:spPr/>
    </dgm:pt>
    <dgm:pt modelId="{CABC2039-7792-4346-85AF-BDE17AD15041}" type="pres">
      <dgm:prSet presAssocID="{2759D87C-9863-4FD5-B218-872B995A1A67}" presName="sibTrans" presStyleLbl="sibTrans1D1" presStyleIdx="0" presStyleCnt="6"/>
      <dgm:spPr/>
      <dgm:t>
        <a:bodyPr/>
        <a:lstStyle/>
        <a:p>
          <a:endParaRPr lang="fi-FI"/>
        </a:p>
      </dgm:t>
    </dgm:pt>
    <dgm:pt modelId="{BF863A9A-4656-46D3-86D6-CE52149B4624}" type="pres">
      <dgm:prSet presAssocID="{34F6024A-68C7-4EED-BC83-2CDFBDBC58B0}" presName="node" presStyleLbl="node1" presStyleIdx="1" presStyleCnt="6" custAng="0" custScaleX="164773" custScaleY="139842" custRadScaleRad="118800" custRadScaleInc="3631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C0F626-7A54-4653-B4FE-6D94739D9363}" type="pres">
      <dgm:prSet presAssocID="{34F6024A-68C7-4EED-BC83-2CDFBDBC58B0}" presName="spNode" presStyleCnt="0"/>
      <dgm:spPr/>
    </dgm:pt>
    <dgm:pt modelId="{7AE818CF-2A80-443E-91AD-04A8E164BCB6}" type="pres">
      <dgm:prSet presAssocID="{636EC468-ABF7-4FD5-BB96-B38C14F2D630}" presName="sibTrans" presStyleLbl="sibTrans1D1" presStyleIdx="1" presStyleCnt="6"/>
      <dgm:spPr/>
      <dgm:t>
        <a:bodyPr/>
        <a:lstStyle/>
        <a:p>
          <a:endParaRPr lang="fi-FI"/>
        </a:p>
      </dgm:t>
    </dgm:pt>
    <dgm:pt modelId="{E471F9A9-849D-4807-89C0-31BFB994DD39}" type="pres">
      <dgm:prSet presAssocID="{0C41F4AD-8514-42F8-A748-EBD55D473E01}" presName="node" presStyleLbl="node1" presStyleIdx="2" presStyleCnt="6" custScaleX="181298" custScaleY="144961" custRadScaleRad="120686" custRadScaleInc="-381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B9CD98-5433-4A5C-A89E-280740D606C4}" type="pres">
      <dgm:prSet presAssocID="{0C41F4AD-8514-42F8-A748-EBD55D473E01}" presName="spNode" presStyleCnt="0"/>
      <dgm:spPr/>
    </dgm:pt>
    <dgm:pt modelId="{60F8845F-2F3B-4635-8644-2E6C0D8719D9}" type="pres">
      <dgm:prSet presAssocID="{FC0D974B-42DD-432E-89F3-22BEB8813045}" presName="sibTrans" presStyleLbl="sibTrans1D1" presStyleIdx="2" presStyleCnt="6"/>
      <dgm:spPr/>
      <dgm:t>
        <a:bodyPr/>
        <a:lstStyle/>
        <a:p>
          <a:endParaRPr lang="fi-FI"/>
        </a:p>
      </dgm:t>
    </dgm:pt>
    <dgm:pt modelId="{7E75F1B4-3673-4340-9687-B42556BA636A}" type="pres">
      <dgm:prSet presAssocID="{3CF77F25-3C73-4944-A90B-107FF39DA345}" presName="node" presStyleLbl="node1" presStyleIdx="3" presStyleCnt="6" custScaleX="170334" custScaleY="11957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7EA2C5-E72B-43AC-A121-B6716B043FB7}" type="pres">
      <dgm:prSet presAssocID="{3CF77F25-3C73-4944-A90B-107FF39DA345}" presName="spNode" presStyleCnt="0"/>
      <dgm:spPr/>
    </dgm:pt>
    <dgm:pt modelId="{7CC72F33-274B-4F8A-9F36-CDA405F905AE}" type="pres">
      <dgm:prSet presAssocID="{366F69BC-3844-4579-B09D-62CF493E222E}" presName="sibTrans" presStyleLbl="sibTrans1D1" presStyleIdx="3" presStyleCnt="6"/>
      <dgm:spPr/>
      <dgm:t>
        <a:bodyPr/>
        <a:lstStyle/>
        <a:p>
          <a:endParaRPr lang="fi-FI"/>
        </a:p>
      </dgm:t>
    </dgm:pt>
    <dgm:pt modelId="{9824F587-0A9C-4A50-819C-EBAB195FC766}" type="pres">
      <dgm:prSet presAssocID="{E0865CED-A2ED-4B50-A90A-4B66FE18FF41}" presName="node" presStyleLbl="node1" presStyleIdx="4" presStyleCnt="6" custScaleX="156698" custScaleY="161195" custRadScaleRad="112919" custRadScaleInc="700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5E738D1-1D10-4152-ABC7-673E4A473FEF}" type="pres">
      <dgm:prSet presAssocID="{E0865CED-A2ED-4B50-A90A-4B66FE18FF41}" presName="spNode" presStyleCnt="0"/>
      <dgm:spPr/>
    </dgm:pt>
    <dgm:pt modelId="{23469F17-B3FB-41AA-9E4C-9727475927EB}" type="pres">
      <dgm:prSet presAssocID="{F4E2E5F7-FDC3-45B2-BC69-7A3BEC7630DB}" presName="sibTrans" presStyleLbl="sibTrans1D1" presStyleIdx="4" presStyleCnt="6"/>
      <dgm:spPr/>
      <dgm:t>
        <a:bodyPr/>
        <a:lstStyle/>
        <a:p>
          <a:endParaRPr lang="fi-FI"/>
        </a:p>
      </dgm:t>
    </dgm:pt>
    <dgm:pt modelId="{0F51B6A7-10B2-4658-B65A-FAFAE390C6D0}" type="pres">
      <dgm:prSet presAssocID="{47BC609E-621C-47DF-AB85-414A8772A4B5}" presName="node" presStyleLbl="node1" presStyleIdx="5" presStyleCnt="6" custAng="0" custScaleX="164945" custScaleY="128262" custRadScaleRad="120949" custRadScaleInc="-3319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F2A9B5C-B4CB-4D05-A9C7-9DA5E27A9F24}" type="pres">
      <dgm:prSet presAssocID="{47BC609E-621C-47DF-AB85-414A8772A4B5}" presName="spNode" presStyleCnt="0"/>
      <dgm:spPr/>
    </dgm:pt>
    <dgm:pt modelId="{5A4E8F0C-B874-43A2-898F-4CD72204F55A}" type="pres">
      <dgm:prSet presAssocID="{C26FC04B-49D3-4C96-ADDA-BC4565FA9796}" presName="sibTrans" presStyleLbl="sibTrans1D1" presStyleIdx="5" presStyleCnt="6"/>
      <dgm:spPr/>
      <dgm:t>
        <a:bodyPr/>
        <a:lstStyle/>
        <a:p>
          <a:endParaRPr lang="fi-FI"/>
        </a:p>
      </dgm:t>
    </dgm:pt>
  </dgm:ptLst>
  <dgm:cxnLst>
    <dgm:cxn modelId="{DC897F87-405F-49F7-9500-DF3F18025DB5}" type="presOf" srcId="{3CF77F25-3C73-4944-A90B-107FF39DA345}" destId="{7E75F1B4-3673-4340-9687-B42556BA636A}" srcOrd="0" destOrd="0" presId="urn:microsoft.com/office/officeart/2005/8/layout/cycle5"/>
    <dgm:cxn modelId="{D74F16CD-7D80-4F0C-9C34-70D913E0D9BE}" type="presOf" srcId="{2759D87C-9863-4FD5-B218-872B995A1A67}" destId="{CABC2039-7792-4346-85AF-BDE17AD15041}" srcOrd="0" destOrd="0" presId="urn:microsoft.com/office/officeart/2005/8/layout/cycle5"/>
    <dgm:cxn modelId="{F4084A0C-4EB6-406D-8B04-E1FD8A11A76B}" srcId="{37BB72EB-395E-4D71-BC8B-32738F87B28F}" destId="{0D428CBF-372A-4145-9858-9FD28C258A49}" srcOrd="0" destOrd="0" parTransId="{0BCFEE2D-A8B7-477D-8C53-AD618CD6A70D}" sibTransId="{2759D87C-9863-4FD5-B218-872B995A1A67}"/>
    <dgm:cxn modelId="{8D385660-B168-4D92-B73A-48CA2DA4ADBA}" type="presOf" srcId="{E0865CED-A2ED-4B50-A90A-4B66FE18FF41}" destId="{9824F587-0A9C-4A50-819C-EBAB195FC766}" srcOrd="0" destOrd="0" presId="urn:microsoft.com/office/officeart/2005/8/layout/cycle5"/>
    <dgm:cxn modelId="{0B4EBB49-6230-4333-A1AB-F47DFCFB2690}" type="presOf" srcId="{47BC609E-621C-47DF-AB85-414A8772A4B5}" destId="{0F51B6A7-10B2-4658-B65A-FAFAE390C6D0}" srcOrd="0" destOrd="0" presId="urn:microsoft.com/office/officeart/2005/8/layout/cycle5"/>
    <dgm:cxn modelId="{DDD4CC31-699C-4A53-9176-D07CBBF210C9}" srcId="{37BB72EB-395E-4D71-BC8B-32738F87B28F}" destId="{3CF77F25-3C73-4944-A90B-107FF39DA345}" srcOrd="3" destOrd="0" parTransId="{872FA836-5678-43B4-BA77-AB8620E0C14A}" sibTransId="{366F69BC-3844-4579-B09D-62CF493E222E}"/>
    <dgm:cxn modelId="{9F96557D-921F-4157-B048-B58E5AB8D98B}" type="presOf" srcId="{34F6024A-68C7-4EED-BC83-2CDFBDBC58B0}" destId="{BF863A9A-4656-46D3-86D6-CE52149B4624}" srcOrd="0" destOrd="0" presId="urn:microsoft.com/office/officeart/2005/8/layout/cycle5"/>
    <dgm:cxn modelId="{9B9D7C8F-E3DC-421F-A5AB-26E283F72AB3}" type="presOf" srcId="{C26FC04B-49D3-4C96-ADDA-BC4565FA9796}" destId="{5A4E8F0C-B874-43A2-898F-4CD72204F55A}" srcOrd="0" destOrd="0" presId="urn:microsoft.com/office/officeart/2005/8/layout/cycle5"/>
    <dgm:cxn modelId="{685D733C-C452-46C7-AE72-FC038E181E0B}" type="presOf" srcId="{366F69BC-3844-4579-B09D-62CF493E222E}" destId="{7CC72F33-274B-4F8A-9F36-CDA405F905AE}" srcOrd="0" destOrd="0" presId="urn:microsoft.com/office/officeart/2005/8/layout/cycle5"/>
    <dgm:cxn modelId="{871CB232-ACA3-41AF-A1EC-5E807BDBD723}" srcId="{37BB72EB-395E-4D71-BC8B-32738F87B28F}" destId="{34F6024A-68C7-4EED-BC83-2CDFBDBC58B0}" srcOrd="1" destOrd="0" parTransId="{E6388B3F-C929-40ED-8AAB-E39105F21089}" sibTransId="{636EC468-ABF7-4FD5-BB96-B38C14F2D630}"/>
    <dgm:cxn modelId="{5D7BAFE7-2CBB-4CAF-8FB6-85A3F2F409D3}" srcId="{37BB72EB-395E-4D71-BC8B-32738F87B28F}" destId="{0C41F4AD-8514-42F8-A748-EBD55D473E01}" srcOrd="2" destOrd="0" parTransId="{93A6D7F3-906A-4A4F-AD00-0A8912E8CD88}" sibTransId="{FC0D974B-42DD-432E-89F3-22BEB8813045}"/>
    <dgm:cxn modelId="{58D552F7-3F1A-4193-9D31-B7124A77AC0B}" type="presOf" srcId="{FC0D974B-42DD-432E-89F3-22BEB8813045}" destId="{60F8845F-2F3B-4635-8644-2E6C0D8719D9}" srcOrd="0" destOrd="0" presId="urn:microsoft.com/office/officeart/2005/8/layout/cycle5"/>
    <dgm:cxn modelId="{8708C484-B066-40D7-81C0-985B2277DA38}" type="presOf" srcId="{37BB72EB-395E-4D71-BC8B-32738F87B28F}" destId="{3B067A85-1762-4F2D-8088-E1700486EB18}" srcOrd="0" destOrd="0" presId="urn:microsoft.com/office/officeart/2005/8/layout/cycle5"/>
    <dgm:cxn modelId="{A33C859A-9481-4CC3-A8F8-37F7A055CBBA}" type="presOf" srcId="{F4E2E5F7-FDC3-45B2-BC69-7A3BEC7630DB}" destId="{23469F17-B3FB-41AA-9E4C-9727475927EB}" srcOrd="0" destOrd="0" presId="urn:microsoft.com/office/officeart/2005/8/layout/cycle5"/>
    <dgm:cxn modelId="{F07A6196-4347-4642-9336-8BAD1A784EAB}" type="presOf" srcId="{636EC468-ABF7-4FD5-BB96-B38C14F2D630}" destId="{7AE818CF-2A80-443E-91AD-04A8E164BCB6}" srcOrd="0" destOrd="0" presId="urn:microsoft.com/office/officeart/2005/8/layout/cycle5"/>
    <dgm:cxn modelId="{7DCAEEB8-43D1-4C3E-9F3D-0AA960415AC2}" srcId="{37BB72EB-395E-4D71-BC8B-32738F87B28F}" destId="{E0865CED-A2ED-4B50-A90A-4B66FE18FF41}" srcOrd="4" destOrd="0" parTransId="{60372A2A-A800-487F-9C22-9A4553257C7A}" sibTransId="{F4E2E5F7-FDC3-45B2-BC69-7A3BEC7630DB}"/>
    <dgm:cxn modelId="{1D79E71E-62C1-4604-B7B0-3A2D0781C98F}" type="presOf" srcId="{0D428CBF-372A-4145-9858-9FD28C258A49}" destId="{D64BB1A6-7FD6-45DD-A534-9EBDFA04DA61}" srcOrd="0" destOrd="0" presId="urn:microsoft.com/office/officeart/2005/8/layout/cycle5"/>
    <dgm:cxn modelId="{4983EC35-2172-4C1D-9CA2-B815557020D9}" srcId="{37BB72EB-395E-4D71-BC8B-32738F87B28F}" destId="{47BC609E-621C-47DF-AB85-414A8772A4B5}" srcOrd="5" destOrd="0" parTransId="{5D744C2F-831B-4786-84AA-C255D72F39C6}" sibTransId="{C26FC04B-49D3-4C96-ADDA-BC4565FA9796}"/>
    <dgm:cxn modelId="{40DA0E8A-F21B-447E-9DF8-EA475471CA69}" type="presOf" srcId="{0C41F4AD-8514-42F8-A748-EBD55D473E01}" destId="{E471F9A9-849D-4807-89C0-31BFB994DD39}" srcOrd="0" destOrd="0" presId="urn:microsoft.com/office/officeart/2005/8/layout/cycle5"/>
    <dgm:cxn modelId="{9C4BB1DF-6BD1-4CE7-B00E-13BBA6F1555C}" type="presParOf" srcId="{3B067A85-1762-4F2D-8088-E1700486EB18}" destId="{D64BB1A6-7FD6-45DD-A534-9EBDFA04DA61}" srcOrd="0" destOrd="0" presId="urn:microsoft.com/office/officeart/2005/8/layout/cycle5"/>
    <dgm:cxn modelId="{50D9AECA-FF3E-4B97-8E5A-E0FD120337FE}" type="presParOf" srcId="{3B067A85-1762-4F2D-8088-E1700486EB18}" destId="{742E5539-DF2B-4FFE-938D-2938D265D574}" srcOrd="1" destOrd="0" presId="urn:microsoft.com/office/officeart/2005/8/layout/cycle5"/>
    <dgm:cxn modelId="{082B1A42-EC73-401A-B006-B3BB65A8DBF7}" type="presParOf" srcId="{3B067A85-1762-4F2D-8088-E1700486EB18}" destId="{CABC2039-7792-4346-85AF-BDE17AD15041}" srcOrd="2" destOrd="0" presId="urn:microsoft.com/office/officeart/2005/8/layout/cycle5"/>
    <dgm:cxn modelId="{7C672A6A-404C-4ACF-9FAC-C2A6794EF3E8}" type="presParOf" srcId="{3B067A85-1762-4F2D-8088-E1700486EB18}" destId="{BF863A9A-4656-46D3-86D6-CE52149B4624}" srcOrd="3" destOrd="0" presId="urn:microsoft.com/office/officeart/2005/8/layout/cycle5"/>
    <dgm:cxn modelId="{21DD4118-3DC4-433F-9105-F65E2EEA97FF}" type="presParOf" srcId="{3B067A85-1762-4F2D-8088-E1700486EB18}" destId="{7AC0F626-7A54-4653-B4FE-6D94739D9363}" srcOrd="4" destOrd="0" presId="urn:microsoft.com/office/officeart/2005/8/layout/cycle5"/>
    <dgm:cxn modelId="{BF3997F8-51E3-46B7-8F66-2E9AEEEDC89A}" type="presParOf" srcId="{3B067A85-1762-4F2D-8088-E1700486EB18}" destId="{7AE818CF-2A80-443E-91AD-04A8E164BCB6}" srcOrd="5" destOrd="0" presId="urn:microsoft.com/office/officeart/2005/8/layout/cycle5"/>
    <dgm:cxn modelId="{FE81465C-985A-4CB8-B76B-6D5B1AED8C61}" type="presParOf" srcId="{3B067A85-1762-4F2D-8088-E1700486EB18}" destId="{E471F9A9-849D-4807-89C0-31BFB994DD39}" srcOrd="6" destOrd="0" presId="urn:microsoft.com/office/officeart/2005/8/layout/cycle5"/>
    <dgm:cxn modelId="{9F34554C-1973-4661-8493-8BDC0BFB4477}" type="presParOf" srcId="{3B067A85-1762-4F2D-8088-E1700486EB18}" destId="{08B9CD98-5433-4A5C-A89E-280740D606C4}" srcOrd="7" destOrd="0" presId="urn:microsoft.com/office/officeart/2005/8/layout/cycle5"/>
    <dgm:cxn modelId="{01DA14E8-A65F-4BDB-927B-84B43D310C49}" type="presParOf" srcId="{3B067A85-1762-4F2D-8088-E1700486EB18}" destId="{60F8845F-2F3B-4635-8644-2E6C0D8719D9}" srcOrd="8" destOrd="0" presId="urn:microsoft.com/office/officeart/2005/8/layout/cycle5"/>
    <dgm:cxn modelId="{8271E659-8D60-4ACE-859E-87E0F13B7BEF}" type="presParOf" srcId="{3B067A85-1762-4F2D-8088-E1700486EB18}" destId="{7E75F1B4-3673-4340-9687-B42556BA636A}" srcOrd="9" destOrd="0" presId="urn:microsoft.com/office/officeart/2005/8/layout/cycle5"/>
    <dgm:cxn modelId="{06F0213C-955E-44B8-9984-C1A998C93961}" type="presParOf" srcId="{3B067A85-1762-4F2D-8088-E1700486EB18}" destId="{DA7EA2C5-E72B-43AC-A121-B6716B043FB7}" srcOrd="10" destOrd="0" presId="urn:microsoft.com/office/officeart/2005/8/layout/cycle5"/>
    <dgm:cxn modelId="{203E8EEA-EBE0-4BF9-BA7D-4725C5455365}" type="presParOf" srcId="{3B067A85-1762-4F2D-8088-E1700486EB18}" destId="{7CC72F33-274B-4F8A-9F36-CDA405F905AE}" srcOrd="11" destOrd="0" presId="urn:microsoft.com/office/officeart/2005/8/layout/cycle5"/>
    <dgm:cxn modelId="{9B362A8A-05E4-464A-84CB-09C2AC9D07CE}" type="presParOf" srcId="{3B067A85-1762-4F2D-8088-E1700486EB18}" destId="{9824F587-0A9C-4A50-819C-EBAB195FC766}" srcOrd="12" destOrd="0" presId="urn:microsoft.com/office/officeart/2005/8/layout/cycle5"/>
    <dgm:cxn modelId="{76D8A193-5065-4808-97F1-FAA6C8A96099}" type="presParOf" srcId="{3B067A85-1762-4F2D-8088-E1700486EB18}" destId="{15E738D1-1D10-4152-ABC7-673E4A473FEF}" srcOrd="13" destOrd="0" presId="urn:microsoft.com/office/officeart/2005/8/layout/cycle5"/>
    <dgm:cxn modelId="{C05A6E8E-6DEA-40DE-8300-B43D7AD45378}" type="presParOf" srcId="{3B067A85-1762-4F2D-8088-E1700486EB18}" destId="{23469F17-B3FB-41AA-9E4C-9727475927EB}" srcOrd="14" destOrd="0" presId="urn:microsoft.com/office/officeart/2005/8/layout/cycle5"/>
    <dgm:cxn modelId="{E340C4D1-682F-4BF6-96EC-260AC5A3D5D4}" type="presParOf" srcId="{3B067A85-1762-4F2D-8088-E1700486EB18}" destId="{0F51B6A7-10B2-4658-B65A-FAFAE390C6D0}" srcOrd="15" destOrd="0" presId="urn:microsoft.com/office/officeart/2005/8/layout/cycle5"/>
    <dgm:cxn modelId="{6F1B006E-AF7C-450E-A0F9-7452F6E087F5}" type="presParOf" srcId="{3B067A85-1762-4F2D-8088-E1700486EB18}" destId="{9F2A9B5C-B4CB-4D05-A9C7-9DA5E27A9F24}" srcOrd="16" destOrd="0" presId="urn:microsoft.com/office/officeart/2005/8/layout/cycle5"/>
    <dgm:cxn modelId="{681DCB60-5367-40B4-B215-572C8B84429F}" type="presParOf" srcId="{3B067A85-1762-4F2D-8088-E1700486EB18}" destId="{5A4E8F0C-B874-43A2-898F-4CD72204F55A}" srcOrd="17" destOrd="0" presId="urn:microsoft.com/office/officeart/2005/8/layout/cycle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8D462-0047-4640-B52A-700497FDB94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FB698CD-F7AB-4CCC-913D-7C32FFC0B84C}">
      <dgm:prSet phldrT="[Teksti]" custT="1"/>
      <dgm:spPr>
        <a:solidFill>
          <a:srgbClr val="0AA53A"/>
        </a:solidFill>
      </dgm:spPr>
      <dgm:t>
        <a:bodyPr/>
        <a:lstStyle/>
        <a:p>
          <a:r>
            <a:rPr lang="fi-FI" sz="3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Yhteisö on yleishyödyllinen, jos..</a:t>
          </a:r>
          <a:br>
            <a:rPr lang="fi-FI" sz="3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fi-FI" sz="3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/>
          </a:r>
          <a:br>
            <a:rPr lang="fi-FI" sz="3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fi-FI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Tuloverolaki 22 § </a:t>
          </a:r>
          <a:endParaRPr lang="fi-FI" sz="1600" dirty="0"/>
        </a:p>
      </dgm:t>
    </dgm:pt>
    <dgm:pt modelId="{9EDCFD0E-E401-4DBF-9964-E8B3C5D8E280}" type="parTrans" cxnId="{C096EF94-8E74-4E7A-BD20-248EB8B2540D}">
      <dgm:prSet/>
      <dgm:spPr/>
      <dgm:t>
        <a:bodyPr/>
        <a:lstStyle/>
        <a:p>
          <a:endParaRPr lang="fi-FI"/>
        </a:p>
      </dgm:t>
    </dgm:pt>
    <dgm:pt modelId="{FCEA7117-CEE1-4C70-9584-FA3A63C5BF96}" type="sibTrans" cxnId="{C096EF94-8E74-4E7A-BD20-248EB8B2540D}">
      <dgm:prSet/>
      <dgm:spPr/>
      <dgm:t>
        <a:bodyPr/>
        <a:lstStyle/>
        <a:p>
          <a:endParaRPr lang="fi-FI"/>
        </a:p>
      </dgm:t>
    </dgm:pt>
    <dgm:pt modelId="{C9D3B260-D640-4D81-8C9B-509C969184BB}">
      <dgm:prSet phldrT="[Teksti]"/>
      <dgm:spPr>
        <a:solidFill>
          <a:srgbClr val="0AA53A"/>
        </a:solidFill>
      </dgm:spPr>
      <dgm:t>
        <a:bodyPr/>
        <a:lstStyle/>
        <a:p>
          <a:r>
            <a:rPr lang="fi-FI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..se toimii yksinomaan ja välittömästi yleiseksi hyväksi aineellisessa, henkisessä, siveellisessä tai yhteiskunnallisessa mielessä.</a:t>
          </a:r>
          <a:endParaRPr lang="fi-FI" dirty="0"/>
        </a:p>
      </dgm:t>
    </dgm:pt>
    <dgm:pt modelId="{16713C11-3873-484E-BF04-6221BE47194E}" type="parTrans" cxnId="{717316C8-447A-4F52-B89D-5B56B3D5B009}">
      <dgm:prSet/>
      <dgm:spPr/>
      <dgm:t>
        <a:bodyPr/>
        <a:lstStyle/>
        <a:p>
          <a:endParaRPr lang="fi-FI"/>
        </a:p>
      </dgm:t>
    </dgm:pt>
    <dgm:pt modelId="{BDBF3EF4-9856-44E8-985D-8AC1AEE44571}" type="sibTrans" cxnId="{717316C8-447A-4F52-B89D-5B56B3D5B009}">
      <dgm:prSet/>
      <dgm:spPr/>
      <dgm:t>
        <a:bodyPr/>
        <a:lstStyle/>
        <a:p>
          <a:endParaRPr lang="fi-FI"/>
        </a:p>
      </dgm:t>
    </dgm:pt>
    <dgm:pt modelId="{A51D09BE-41AA-493A-B51E-B57E27D1CC52}">
      <dgm:prSet phldrT="[Teksti]"/>
      <dgm:spPr>
        <a:solidFill>
          <a:srgbClr val="0AA53A"/>
        </a:solidFill>
      </dgm:spPr>
      <dgm:t>
        <a:bodyPr/>
        <a:lstStyle/>
        <a:p>
          <a:r>
            <a:rPr lang="fi-FI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..sen toiminta ei kohdistu vain rajoitettuihin henkilöpiireihin.</a:t>
          </a:r>
          <a:endParaRPr lang="fi-FI" dirty="0"/>
        </a:p>
      </dgm:t>
    </dgm:pt>
    <dgm:pt modelId="{29CA3E92-2FB1-4163-970E-E52352CFFFDE}" type="parTrans" cxnId="{C5B882E7-A423-456D-9B75-8EB057A30032}">
      <dgm:prSet/>
      <dgm:spPr/>
      <dgm:t>
        <a:bodyPr/>
        <a:lstStyle/>
        <a:p>
          <a:endParaRPr lang="fi-FI"/>
        </a:p>
      </dgm:t>
    </dgm:pt>
    <dgm:pt modelId="{E404CA8F-AD04-4243-A6C1-6358C6B9F23C}" type="sibTrans" cxnId="{C5B882E7-A423-456D-9B75-8EB057A30032}">
      <dgm:prSet/>
      <dgm:spPr/>
      <dgm:t>
        <a:bodyPr/>
        <a:lstStyle/>
        <a:p>
          <a:endParaRPr lang="fi-FI"/>
        </a:p>
      </dgm:t>
    </dgm:pt>
    <dgm:pt modelId="{D80F81C3-0B62-47E0-B682-29905911A9DD}">
      <dgm:prSet phldrT="[Teksti]"/>
      <dgm:spPr>
        <a:solidFill>
          <a:srgbClr val="0AA53A"/>
        </a:solidFill>
      </dgm:spPr>
      <dgm:t>
        <a:bodyPr/>
        <a:lstStyle/>
        <a:p>
          <a:r>
            <a:rPr lang="fi-FI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..se ei tuota toiminnallaan siihen osalliselle taloudellista etua osinkona, voitto-osuutena taikka kohtuullista suurempana palkkana tai muuna hyvityksenä. </a:t>
          </a:r>
          <a:endParaRPr lang="fi-FI" dirty="0"/>
        </a:p>
      </dgm:t>
    </dgm:pt>
    <dgm:pt modelId="{D50E6A9C-2488-4784-B2EF-9431A481B152}" type="parTrans" cxnId="{F808F082-DE8C-4FAE-973C-0BD3EA10E168}">
      <dgm:prSet/>
      <dgm:spPr/>
      <dgm:t>
        <a:bodyPr/>
        <a:lstStyle/>
        <a:p>
          <a:endParaRPr lang="fi-FI"/>
        </a:p>
      </dgm:t>
    </dgm:pt>
    <dgm:pt modelId="{DD373EEC-6914-4445-ABC6-A92FB3D562A7}" type="sibTrans" cxnId="{F808F082-DE8C-4FAE-973C-0BD3EA10E168}">
      <dgm:prSet/>
      <dgm:spPr/>
      <dgm:t>
        <a:bodyPr/>
        <a:lstStyle/>
        <a:p>
          <a:endParaRPr lang="fi-FI"/>
        </a:p>
      </dgm:t>
    </dgm:pt>
    <dgm:pt modelId="{BCC84D5D-1A13-4603-9C22-AA0AFE7DB00A}">
      <dgm:prSet/>
      <dgm:spPr/>
      <dgm:t>
        <a:bodyPr/>
        <a:lstStyle/>
        <a:p>
          <a:endParaRPr lang="fi-FI"/>
        </a:p>
      </dgm:t>
    </dgm:pt>
    <dgm:pt modelId="{86DF54D6-484E-4A36-9D00-682FB25FF3A2}" type="parTrans" cxnId="{56949D17-B983-4E84-9EC1-7D7A373B82E2}">
      <dgm:prSet/>
      <dgm:spPr/>
      <dgm:t>
        <a:bodyPr/>
        <a:lstStyle/>
        <a:p>
          <a:endParaRPr lang="fi-FI"/>
        </a:p>
      </dgm:t>
    </dgm:pt>
    <dgm:pt modelId="{15752964-16EB-4B74-8D46-A23CC601B0FD}" type="sibTrans" cxnId="{56949D17-B983-4E84-9EC1-7D7A373B82E2}">
      <dgm:prSet/>
      <dgm:spPr/>
      <dgm:t>
        <a:bodyPr/>
        <a:lstStyle/>
        <a:p>
          <a:endParaRPr lang="fi-FI"/>
        </a:p>
      </dgm:t>
    </dgm:pt>
    <dgm:pt modelId="{03889FB9-B230-4447-9ED8-930E7F6BFFC8}" type="pres">
      <dgm:prSet presAssocID="{DE38D462-0047-4640-B52A-700497FDB94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CBDA6E1-D151-4B8B-AF62-6E8BC688D854}" type="pres">
      <dgm:prSet presAssocID="{2FB698CD-F7AB-4CCC-913D-7C32FFC0B84C}" presName="roof" presStyleLbl="dkBgShp" presStyleIdx="0" presStyleCnt="2" custLinFactNeighborY="-11049"/>
      <dgm:spPr/>
      <dgm:t>
        <a:bodyPr/>
        <a:lstStyle/>
        <a:p>
          <a:endParaRPr lang="fi-FI"/>
        </a:p>
      </dgm:t>
    </dgm:pt>
    <dgm:pt modelId="{E706D798-05A9-4D12-AF24-8D824C1B4449}" type="pres">
      <dgm:prSet presAssocID="{2FB698CD-F7AB-4CCC-913D-7C32FFC0B84C}" presName="pillars" presStyleCnt="0"/>
      <dgm:spPr/>
    </dgm:pt>
    <dgm:pt modelId="{CC068860-9ADE-42E8-8CF8-59F7D7D93027}" type="pres">
      <dgm:prSet presAssocID="{2FB698CD-F7AB-4CCC-913D-7C32FFC0B84C}" presName="pillar1" presStyleLbl="node1" presStyleIdx="0" presStyleCnt="3" custLinFactNeighborX="-147" custLinFactNeighborY="89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20FD84D-7C01-4E36-A570-40736349A8AE}" type="pres">
      <dgm:prSet presAssocID="{A51D09BE-41AA-493A-B51E-B57E27D1CC52}" presName="pillarX" presStyleLbl="node1" presStyleIdx="1" presStyleCnt="3" custLinFactNeighborY="119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D35CBE-30FA-46BC-8E2E-A92AADCBE916}" type="pres">
      <dgm:prSet presAssocID="{D80F81C3-0B62-47E0-B682-29905911A9DD}" presName="pillarX" presStyleLbl="node1" presStyleIdx="2" presStyleCnt="3" custScaleX="98255" custScaleY="9768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DB2CDC-A461-49ED-B4D5-8B39B5D72C41}" type="pres">
      <dgm:prSet presAssocID="{2FB698CD-F7AB-4CCC-913D-7C32FFC0B84C}" presName="base" presStyleLbl="dkBgShp" presStyleIdx="1" presStyleCnt="2"/>
      <dgm:spPr>
        <a:solidFill>
          <a:schemeClr val="accent6">
            <a:lumMod val="75000"/>
          </a:schemeClr>
        </a:solidFill>
      </dgm:spPr>
    </dgm:pt>
  </dgm:ptLst>
  <dgm:cxnLst>
    <dgm:cxn modelId="{C5B882E7-A423-456D-9B75-8EB057A30032}" srcId="{2FB698CD-F7AB-4CCC-913D-7C32FFC0B84C}" destId="{A51D09BE-41AA-493A-B51E-B57E27D1CC52}" srcOrd="1" destOrd="0" parTransId="{29CA3E92-2FB1-4163-970E-E52352CFFFDE}" sibTransId="{E404CA8F-AD04-4243-A6C1-6358C6B9F23C}"/>
    <dgm:cxn modelId="{F808F082-DE8C-4FAE-973C-0BD3EA10E168}" srcId="{2FB698CD-F7AB-4CCC-913D-7C32FFC0B84C}" destId="{D80F81C3-0B62-47E0-B682-29905911A9DD}" srcOrd="2" destOrd="0" parTransId="{D50E6A9C-2488-4784-B2EF-9431A481B152}" sibTransId="{DD373EEC-6914-4445-ABC6-A92FB3D562A7}"/>
    <dgm:cxn modelId="{895110DB-16C4-4D1F-BD30-CD6F711C4C63}" type="presOf" srcId="{2FB698CD-F7AB-4CCC-913D-7C32FFC0B84C}" destId="{3CBDA6E1-D151-4B8B-AF62-6E8BC688D854}" srcOrd="0" destOrd="0" presId="urn:microsoft.com/office/officeart/2005/8/layout/hList3"/>
    <dgm:cxn modelId="{717316C8-447A-4F52-B89D-5B56B3D5B009}" srcId="{2FB698CD-F7AB-4CCC-913D-7C32FFC0B84C}" destId="{C9D3B260-D640-4D81-8C9B-509C969184BB}" srcOrd="0" destOrd="0" parTransId="{16713C11-3873-484E-BF04-6221BE47194E}" sibTransId="{BDBF3EF4-9856-44E8-985D-8AC1AEE44571}"/>
    <dgm:cxn modelId="{26183F5F-75D3-4E33-8ACA-4E93FC9662BC}" type="presOf" srcId="{D80F81C3-0B62-47E0-B682-29905911A9DD}" destId="{E7D35CBE-30FA-46BC-8E2E-A92AADCBE916}" srcOrd="0" destOrd="0" presId="urn:microsoft.com/office/officeart/2005/8/layout/hList3"/>
    <dgm:cxn modelId="{261FAF6D-9501-4197-84C4-C84119BC1990}" type="presOf" srcId="{A51D09BE-41AA-493A-B51E-B57E27D1CC52}" destId="{720FD84D-7C01-4E36-A570-40736349A8AE}" srcOrd="0" destOrd="0" presId="urn:microsoft.com/office/officeart/2005/8/layout/hList3"/>
    <dgm:cxn modelId="{0DC3119D-9190-41FD-B907-4107FDD07DBF}" type="presOf" srcId="{DE38D462-0047-4640-B52A-700497FDB94E}" destId="{03889FB9-B230-4447-9ED8-930E7F6BFFC8}" srcOrd="0" destOrd="0" presId="urn:microsoft.com/office/officeart/2005/8/layout/hList3"/>
    <dgm:cxn modelId="{C47E4DCD-275E-489B-829D-B7251E04242C}" type="presOf" srcId="{C9D3B260-D640-4D81-8C9B-509C969184BB}" destId="{CC068860-9ADE-42E8-8CF8-59F7D7D93027}" srcOrd="0" destOrd="0" presId="urn:microsoft.com/office/officeart/2005/8/layout/hList3"/>
    <dgm:cxn modelId="{C096EF94-8E74-4E7A-BD20-248EB8B2540D}" srcId="{DE38D462-0047-4640-B52A-700497FDB94E}" destId="{2FB698CD-F7AB-4CCC-913D-7C32FFC0B84C}" srcOrd="0" destOrd="0" parTransId="{9EDCFD0E-E401-4DBF-9964-E8B3C5D8E280}" sibTransId="{FCEA7117-CEE1-4C70-9584-FA3A63C5BF96}"/>
    <dgm:cxn modelId="{56949D17-B983-4E84-9EC1-7D7A373B82E2}" srcId="{DE38D462-0047-4640-B52A-700497FDB94E}" destId="{BCC84D5D-1A13-4603-9C22-AA0AFE7DB00A}" srcOrd="1" destOrd="0" parTransId="{86DF54D6-484E-4A36-9D00-682FB25FF3A2}" sibTransId="{15752964-16EB-4B74-8D46-A23CC601B0FD}"/>
    <dgm:cxn modelId="{FA2091E9-F33F-4C59-BC07-6F4192B7E246}" type="presParOf" srcId="{03889FB9-B230-4447-9ED8-930E7F6BFFC8}" destId="{3CBDA6E1-D151-4B8B-AF62-6E8BC688D854}" srcOrd="0" destOrd="0" presId="urn:microsoft.com/office/officeart/2005/8/layout/hList3"/>
    <dgm:cxn modelId="{163632EB-635C-4A28-824A-0B0BFE51D41C}" type="presParOf" srcId="{03889FB9-B230-4447-9ED8-930E7F6BFFC8}" destId="{E706D798-05A9-4D12-AF24-8D824C1B4449}" srcOrd="1" destOrd="0" presId="urn:microsoft.com/office/officeart/2005/8/layout/hList3"/>
    <dgm:cxn modelId="{A755D8A4-0709-4C0E-B473-CB4A1ABB6427}" type="presParOf" srcId="{E706D798-05A9-4D12-AF24-8D824C1B4449}" destId="{CC068860-9ADE-42E8-8CF8-59F7D7D93027}" srcOrd="0" destOrd="0" presId="urn:microsoft.com/office/officeart/2005/8/layout/hList3"/>
    <dgm:cxn modelId="{125CFBCB-06C6-4217-AD40-D0F86983E795}" type="presParOf" srcId="{E706D798-05A9-4D12-AF24-8D824C1B4449}" destId="{720FD84D-7C01-4E36-A570-40736349A8AE}" srcOrd="1" destOrd="0" presId="urn:microsoft.com/office/officeart/2005/8/layout/hList3"/>
    <dgm:cxn modelId="{C58B7562-E3CF-4B0D-B410-E40F9A1291E7}" type="presParOf" srcId="{E706D798-05A9-4D12-AF24-8D824C1B4449}" destId="{E7D35CBE-30FA-46BC-8E2E-A92AADCBE916}" srcOrd="2" destOrd="0" presId="urn:microsoft.com/office/officeart/2005/8/layout/hList3"/>
    <dgm:cxn modelId="{770CF772-B11D-4DC8-97C8-4FB132AAC10B}" type="presParOf" srcId="{03889FB9-B230-4447-9ED8-930E7F6BFFC8}" destId="{C8DB2CDC-A461-49ED-B4D5-8B39B5D72C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82A4E-88AA-4832-A1D4-0DD95425A0F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0489D1B-839F-4FE8-96DD-F0D1B5C40106}">
      <dgm:prSet phldrT="[Teksti]" custT="1"/>
      <dgm:spPr/>
      <dgm:t>
        <a:bodyPr/>
        <a:lstStyle/>
        <a:p>
          <a:r>
            <a:rPr lang="fi-FI" sz="1400" dirty="0" smtClean="0"/>
            <a:t>                </a:t>
          </a:r>
          <a:r>
            <a:rPr lang="fi-FI" sz="1600" dirty="0" smtClean="0"/>
            <a:t>Tapahtuman     järjestäminen</a:t>
          </a:r>
          <a:endParaRPr lang="fi-FI" sz="1600" dirty="0"/>
        </a:p>
      </dgm:t>
    </dgm:pt>
    <dgm:pt modelId="{DD0DA493-57D3-4498-9CCE-DF39EDEF00FC}" type="parTrans" cxnId="{C0A0F95C-E15D-4C65-905C-A8B94402E3CE}">
      <dgm:prSet/>
      <dgm:spPr/>
      <dgm:t>
        <a:bodyPr/>
        <a:lstStyle/>
        <a:p>
          <a:endParaRPr lang="fi-FI"/>
        </a:p>
      </dgm:t>
    </dgm:pt>
    <dgm:pt modelId="{6C24719C-F342-46FD-8454-9159F1579D56}" type="sibTrans" cxnId="{C0A0F95C-E15D-4C65-905C-A8B94402E3CE}">
      <dgm:prSet/>
      <dgm:spPr/>
      <dgm:t>
        <a:bodyPr/>
        <a:lstStyle/>
        <a:p>
          <a:endParaRPr lang="fi-FI"/>
        </a:p>
      </dgm:t>
    </dgm:pt>
    <dgm:pt modelId="{F6E22E08-FB7C-423E-A96E-15DBA52D9C7D}">
      <dgm:prSet phldrT="[Teksti]" custT="1"/>
      <dgm:spPr/>
      <dgm:t>
        <a:bodyPr/>
        <a:lstStyle/>
        <a:p>
          <a:r>
            <a:rPr lang="fi-FI" sz="1800" dirty="0" smtClean="0"/>
            <a:t>Arpajaislaki </a:t>
          </a:r>
          <a:endParaRPr lang="fi-FI" sz="1800" dirty="0"/>
        </a:p>
      </dgm:t>
    </dgm:pt>
    <dgm:pt modelId="{07694EAF-D278-45C9-A049-0DECBB47BA32}" type="parTrans" cxnId="{775A029C-4A39-4EB4-8603-324E099BAEC7}">
      <dgm:prSet/>
      <dgm:spPr/>
      <dgm:t>
        <a:bodyPr/>
        <a:lstStyle/>
        <a:p>
          <a:endParaRPr lang="fi-FI"/>
        </a:p>
      </dgm:t>
    </dgm:pt>
    <dgm:pt modelId="{E1375E04-C860-49A1-89CA-A2AA67B08F31}" type="sibTrans" cxnId="{775A029C-4A39-4EB4-8603-324E099BAEC7}">
      <dgm:prSet/>
      <dgm:spPr/>
      <dgm:t>
        <a:bodyPr/>
        <a:lstStyle/>
        <a:p>
          <a:endParaRPr lang="fi-FI"/>
        </a:p>
      </dgm:t>
    </dgm:pt>
    <dgm:pt modelId="{6357444C-094B-4CBE-B38B-487738B7AD47}">
      <dgm:prSet phldrT="[Teksti]" custT="1"/>
      <dgm:spPr/>
      <dgm:t>
        <a:bodyPr/>
        <a:lstStyle/>
        <a:p>
          <a:r>
            <a:rPr lang="fi-FI" sz="1800" dirty="0" smtClean="0"/>
            <a:t>Hygienia</a:t>
          </a:r>
          <a:br>
            <a:rPr lang="fi-FI" sz="1800" dirty="0" smtClean="0"/>
          </a:br>
          <a:r>
            <a:rPr lang="fi-FI" sz="1800" dirty="0" smtClean="0"/>
            <a:t>passi </a:t>
          </a:r>
          <a:endParaRPr lang="fi-FI" sz="1800" dirty="0"/>
        </a:p>
      </dgm:t>
    </dgm:pt>
    <dgm:pt modelId="{03BC6DB5-0C35-4940-8B13-4B8186B2677B}" type="parTrans" cxnId="{7608E68C-DCE4-4007-AFF8-8CDA3984DA22}">
      <dgm:prSet/>
      <dgm:spPr/>
      <dgm:t>
        <a:bodyPr/>
        <a:lstStyle/>
        <a:p>
          <a:endParaRPr lang="fi-FI"/>
        </a:p>
      </dgm:t>
    </dgm:pt>
    <dgm:pt modelId="{0229ACCA-7A25-4196-AD6F-7798F2BEB766}" type="sibTrans" cxnId="{7608E68C-DCE4-4007-AFF8-8CDA3984DA22}">
      <dgm:prSet/>
      <dgm:spPr/>
      <dgm:t>
        <a:bodyPr/>
        <a:lstStyle/>
        <a:p>
          <a:endParaRPr lang="fi-FI"/>
        </a:p>
      </dgm:t>
    </dgm:pt>
    <dgm:pt modelId="{E7FABC68-2256-4939-AE09-2A35B49DD908}">
      <dgm:prSet phldrT="[Teksti]" custT="1"/>
      <dgm:spPr/>
      <dgm:t>
        <a:bodyPr/>
        <a:lstStyle/>
        <a:p>
          <a:r>
            <a:rPr lang="fi-FI" sz="1800" dirty="0" smtClean="0"/>
            <a:t>Työtön vapaaehtoisena</a:t>
          </a:r>
          <a:endParaRPr lang="fi-FI" sz="1800" dirty="0"/>
        </a:p>
      </dgm:t>
    </dgm:pt>
    <dgm:pt modelId="{38163B53-4A06-48E3-9480-EE08EE994D49}" type="parTrans" cxnId="{11A08A25-79B3-40D3-9D36-50462B44C1A3}">
      <dgm:prSet/>
      <dgm:spPr/>
      <dgm:t>
        <a:bodyPr/>
        <a:lstStyle/>
        <a:p>
          <a:endParaRPr lang="fi-FI"/>
        </a:p>
      </dgm:t>
    </dgm:pt>
    <dgm:pt modelId="{3F39CAC3-25EC-4B8E-8785-AEFFADCD42B7}" type="sibTrans" cxnId="{11A08A25-79B3-40D3-9D36-50462B44C1A3}">
      <dgm:prSet/>
      <dgm:spPr/>
      <dgm:t>
        <a:bodyPr/>
        <a:lstStyle/>
        <a:p>
          <a:endParaRPr lang="fi-FI"/>
        </a:p>
      </dgm:t>
    </dgm:pt>
    <dgm:pt modelId="{D8E3831E-F111-477D-9167-B877C91B59EB}">
      <dgm:prSet phldrT="[Teksti]" custT="1"/>
      <dgm:spPr/>
      <dgm:t>
        <a:bodyPr/>
        <a:lstStyle/>
        <a:p>
          <a:r>
            <a:rPr lang="fi-FI" sz="1800" dirty="0" smtClean="0"/>
            <a:t>Muuta….</a:t>
          </a:r>
          <a:endParaRPr lang="fi-FI" sz="1800" dirty="0"/>
        </a:p>
      </dgm:t>
    </dgm:pt>
    <dgm:pt modelId="{3DB345F3-1C71-4A2C-8824-50D652A8B32B}" type="parTrans" cxnId="{9C4AE206-14E9-4421-84AE-83E2C850CDD2}">
      <dgm:prSet/>
      <dgm:spPr/>
      <dgm:t>
        <a:bodyPr/>
        <a:lstStyle/>
        <a:p>
          <a:endParaRPr lang="fi-FI"/>
        </a:p>
      </dgm:t>
    </dgm:pt>
    <dgm:pt modelId="{5DC1ADEF-FCF6-44BB-80E6-506C5E82BFE0}" type="sibTrans" cxnId="{9C4AE206-14E9-4421-84AE-83E2C850CDD2}">
      <dgm:prSet/>
      <dgm:spPr/>
      <dgm:t>
        <a:bodyPr/>
        <a:lstStyle/>
        <a:p>
          <a:endParaRPr lang="fi-FI"/>
        </a:p>
      </dgm:t>
    </dgm:pt>
    <dgm:pt modelId="{1DAF72A8-D43C-4E29-BD0A-9EA8CDFCE20D}" type="pres">
      <dgm:prSet presAssocID="{73482A4E-88AA-4832-A1D4-0DD95425A0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E13B364-CB19-4DCA-BBAE-34AC1B95F2F1}" type="pres">
      <dgm:prSet presAssocID="{E7FABC68-2256-4939-AE09-2A35B49DD908}" presName="dummy" presStyleCnt="0"/>
      <dgm:spPr/>
    </dgm:pt>
    <dgm:pt modelId="{9105FC92-E93D-4914-8C0A-EFBDF0F80D10}" type="pres">
      <dgm:prSet presAssocID="{E7FABC68-2256-4939-AE09-2A35B49DD908}" presName="node" presStyleLbl="revTx" presStyleIdx="0" presStyleCnt="5" custScaleX="14099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FA1DD2-48D9-4420-82F9-0896EE4FEE9E}" type="pres">
      <dgm:prSet presAssocID="{3F39CAC3-25EC-4B8E-8785-AEFFADCD42B7}" presName="sibTrans" presStyleLbl="node1" presStyleIdx="0" presStyleCnt="5" custLinFactNeighborX="856" custLinFactNeighborY="-48"/>
      <dgm:spPr/>
      <dgm:t>
        <a:bodyPr/>
        <a:lstStyle/>
        <a:p>
          <a:endParaRPr lang="fi-FI"/>
        </a:p>
      </dgm:t>
    </dgm:pt>
    <dgm:pt modelId="{8164CD8C-7BFB-453E-9A10-3EBA8CEDB613}" type="pres">
      <dgm:prSet presAssocID="{80489D1B-839F-4FE8-96DD-F0D1B5C40106}" presName="dummy" presStyleCnt="0"/>
      <dgm:spPr/>
    </dgm:pt>
    <dgm:pt modelId="{3E871175-5111-41A4-8A4C-22EA4E699025}" type="pres">
      <dgm:prSet presAssocID="{80489D1B-839F-4FE8-96DD-F0D1B5C40106}" presName="node" presStyleLbl="revTx" presStyleIdx="1" presStyleCnt="5" custAng="0" custScaleX="1152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4EFE8B2-85B2-4286-A641-7282DC8C0D3C}" type="pres">
      <dgm:prSet presAssocID="{6C24719C-F342-46FD-8454-9159F1579D56}" presName="sibTrans" presStyleLbl="node1" presStyleIdx="1" presStyleCnt="5" custLinFactNeighborX="2412" custLinFactNeighborY="5224"/>
      <dgm:spPr/>
      <dgm:t>
        <a:bodyPr/>
        <a:lstStyle/>
        <a:p>
          <a:endParaRPr lang="fi-FI"/>
        </a:p>
      </dgm:t>
    </dgm:pt>
    <dgm:pt modelId="{1FF4DD6A-FF56-4C4C-BE2B-65F48D5C3C1D}" type="pres">
      <dgm:prSet presAssocID="{F6E22E08-FB7C-423E-A96E-15DBA52D9C7D}" presName="dummy" presStyleCnt="0"/>
      <dgm:spPr/>
    </dgm:pt>
    <dgm:pt modelId="{D2B45D12-7999-4ED7-B557-282812E8E038}" type="pres">
      <dgm:prSet presAssocID="{F6E22E08-FB7C-423E-A96E-15DBA52D9C7D}" presName="node" presStyleLbl="revTx" presStyleIdx="2" presStyleCnt="5" custScaleX="15765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59E2507-EE18-4967-9968-B59704CED2DE}" type="pres">
      <dgm:prSet presAssocID="{E1375E04-C860-49A1-89CA-A2AA67B08F31}" presName="sibTrans" presStyleLbl="node1" presStyleIdx="2" presStyleCnt="5" custLinFactNeighborX="2412" custLinFactNeighborY="-2612"/>
      <dgm:spPr/>
      <dgm:t>
        <a:bodyPr/>
        <a:lstStyle/>
        <a:p>
          <a:endParaRPr lang="fi-FI"/>
        </a:p>
      </dgm:t>
    </dgm:pt>
    <dgm:pt modelId="{93FD168E-5AED-439C-AEAB-C17F997F9FCF}" type="pres">
      <dgm:prSet presAssocID="{6357444C-094B-4CBE-B38B-487738B7AD47}" presName="dummy" presStyleCnt="0"/>
      <dgm:spPr/>
    </dgm:pt>
    <dgm:pt modelId="{F5B044BF-5727-488F-881E-66AE4C0955C8}" type="pres">
      <dgm:prSet presAssocID="{6357444C-094B-4CBE-B38B-487738B7AD4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DF73E9-B62B-4FE8-A284-7A4FFE0847C8}" type="pres">
      <dgm:prSet presAssocID="{0229ACCA-7A25-4196-AD6F-7798F2BEB766}" presName="sibTrans" presStyleLbl="node1" presStyleIdx="3" presStyleCnt="5" custLinFactNeighborX="-699" custLinFactNeighborY="-3004"/>
      <dgm:spPr/>
      <dgm:t>
        <a:bodyPr/>
        <a:lstStyle/>
        <a:p>
          <a:endParaRPr lang="fi-FI"/>
        </a:p>
      </dgm:t>
    </dgm:pt>
    <dgm:pt modelId="{317A5184-17D2-4B96-B449-0714BFC6F10A}" type="pres">
      <dgm:prSet presAssocID="{D8E3831E-F111-477D-9167-B877C91B59EB}" presName="dummy" presStyleCnt="0"/>
      <dgm:spPr/>
    </dgm:pt>
    <dgm:pt modelId="{D2CFBBA3-66DA-4711-8BD8-5EC52E8ABBC0}" type="pres">
      <dgm:prSet presAssocID="{D8E3831E-F111-477D-9167-B877C91B59E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3A00E7C-B8CA-4C7C-9A1E-94984B2236C1}" type="pres">
      <dgm:prSet presAssocID="{5DC1ADEF-FCF6-44BB-80E6-506C5E82BFE0}" presName="sibTrans" presStyleLbl="node1" presStyleIdx="4" presStyleCnt="5" custLinFactNeighborX="545" custLinFactNeighborY="305"/>
      <dgm:spPr/>
      <dgm:t>
        <a:bodyPr/>
        <a:lstStyle/>
        <a:p>
          <a:endParaRPr lang="fi-FI"/>
        </a:p>
      </dgm:t>
    </dgm:pt>
  </dgm:ptLst>
  <dgm:cxnLst>
    <dgm:cxn modelId="{F957A353-6F4B-4229-8B77-585FDF7BB3E3}" type="presOf" srcId="{80489D1B-839F-4FE8-96DD-F0D1B5C40106}" destId="{3E871175-5111-41A4-8A4C-22EA4E699025}" srcOrd="0" destOrd="0" presId="urn:microsoft.com/office/officeart/2005/8/layout/cycle1"/>
    <dgm:cxn modelId="{11A08A25-79B3-40D3-9D36-50462B44C1A3}" srcId="{73482A4E-88AA-4832-A1D4-0DD95425A0FF}" destId="{E7FABC68-2256-4939-AE09-2A35B49DD908}" srcOrd="0" destOrd="0" parTransId="{38163B53-4A06-48E3-9480-EE08EE994D49}" sibTransId="{3F39CAC3-25EC-4B8E-8785-AEFFADCD42B7}"/>
    <dgm:cxn modelId="{C786CCE3-5B39-4A75-92E2-0BEE10E7E59F}" type="presOf" srcId="{73482A4E-88AA-4832-A1D4-0DD95425A0FF}" destId="{1DAF72A8-D43C-4E29-BD0A-9EA8CDFCE20D}" srcOrd="0" destOrd="0" presId="urn:microsoft.com/office/officeart/2005/8/layout/cycle1"/>
    <dgm:cxn modelId="{9CF2BFF3-2368-4B0C-BB70-2B90FDFFD017}" type="presOf" srcId="{6357444C-094B-4CBE-B38B-487738B7AD47}" destId="{F5B044BF-5727-488F-881E-66AE4C0955C8}" srcOrd="0" destOrd="0" presId="urn:microsoft.com/office/officeart/2005/8/layout/cycle1"/>
    <dgm:cxn modelId="{BC5C2008-B258-4D75-96DF-2B87D8D433C3}" type="presOf" srcId="{E7FABC68-2256-4939-AE09-2A35B49DD908}" destId="{9105FC92-E93D-4914-8C0A-EFBDF0F80D10}" srcOrd="0" destOrd="0" presId="urn:microsoft.com/office/officeart/2005/8/layout/cycle1"/>
    <dgm:cxn modelId="{982EC366-AF63-4584-8A3E-7737135560F4}" type="presOf" srcId="{E1375E04-C860-49A1-89CA-A2AA67B08F31}" destId="{159E2507-EE18-4967-9968-B59704CED2DE}" srcOrd="0" destOrd="0" presId="urn:microsoft.com/office/officeart/2005/8/layout/cycle1"/>
    <dgm:cxn modelId="{F444BDDE-2116-4934-89A1-11B8C3B73CE7}" type="presOf" srcId="{F6E22E08-FB7C-423E-A96E-15DBA52D9C7D}" destId="{D2B45D12-7999-4ED7-B557-282812E8E038}" srcOrd="0" destOrd="0" presId="urn:microsoft.com/office/officeart/2005/8/layout/cycle1"/>
    <dgm:cxn modelId="{FA099176-A930-4B75-8EDD-744E112DF3C0}" type="presOf" srcId="{6C24719C-F342-46FD-8454-9159F1579D56}" destId="{84EFE8B2-85B2-4286-A641-7282DC8C0D3C}" srcOrd="0" destOrd="0" presId="urn:microsoft.com/office/officeart/2005/8/layout/cycle1"/>
    <dgm:cxn modelId="{7608E68C-DCE4-4007-AFF8-8CDA3984DA22}" srcId="{73482A4E-88AA-4832-A1D4-0DD95425A0FF}" destId="{6357444C-094B-4CBE-B38B-487738B7AD47}" srcOrd="3" destOrd="0" parTransId="{03BC6DB5-0C35-4940-8B13-4B8186B2677B}" sibTransId="{0229ACCA-7A25-4196-AD6F-7798F2BEB766}"/>
    <dgm:cxn modelId="{79D89574-C34F-4D30-AA32-3FF380ED63D1}" type="presOf" srcId="{0229ACCA-7A25-4196-AD6F-7798F2BEB766}" destId="{0BDF73E9-B62B-4FE8-A284-7A4FFE0847C8}" srcOrd="0" destOrd="0" presId="urn:microsoft.com/office/officeart/2005/8/layout/cycle1"/>
    <dgm:cxn modelId="{9C4AE206-14E9-4421-84AE-83E2C850CDD2}" srcId="{73482A4E-88AA-4832-A1D4-0DD95425A0FF}" destId="{D8E3831E-F111-477D-9167-B877C91B59EB}" srcOrd="4" destOrd="0" parTransId="{3DB345F3-1C71-4A2C-8824-50D652A8B32B}" sibTransId="{5DC1ADEF-FCF6-44BB-80E6-506C5E82BFE0}"/>
    <dgm:cxn modelId="{197CD13C-0BDF-4E5B-A8F0-1733B32C1BF1}" type="presOf" srcId="{5DC1ADEF-FCF6-44BB-80E6-506C5E82BFE0}" destId="{C3A00E7C-B8CA-4C7C-9A1E-94984B2236C1}" srcOrd="0" destOrd="0" presId="urn:microsoft.com/office/officeart/2005/8/layout/cycle1"/>
    <dgm:cxn modelId="{353E4A89-B05E-41CF-8D0E-DC6F53D26A11}" type="presOf" srcId="{3F39CAC3-25EC-4B8E-8785-AEFFADCD42B7}" destId="{3EFA1DD2-48D9-4420-82F9-0896EE4FEE9E}" srcOrd="0" destOrd="0" presId="urn:microsoft.com/office/officeart/2005/8/layout/cycle1"/>
    <dgm:cxn modelId="{C0A0F95C-E15D-4C65-905C-A8B94402E3CE}" srcId="{73482A4E-88AA-4832-A1D4-0DD95425A0FF}" destId="{80489D1B-839F-4FE8-96DD-F0D1B5C40106}" srcOrd="1" destOrd="0" parTransId="{DD0DA493-57D3-4498-9CCE-DF39EDEF00FC}" sibTransId="{6C24719C-F342-46FD-8454-9159F1579D56}"/>
    <dgm:cxn modelId="{775A029C-4A39-4EB4-8603-324E099BAEC7}" srcId="{73482A4E-88AA-4832-A1D4-0DD95425A0FF}" destId="{F6E22E08-FB7C-423E-A96E-15DBA52D9C7D}" srcOrd="2" destOrd="0" parTransId="{07694EAF-D278-45C9-A049-0DECBB47BA32}" sibTransId="{E1375E04-C860-49A1-89CA-A2AA67B08F31}"/>
    <dgm:cxn modelId="{3063BB8F-6A3C-48B0-AB43-947D6679BD1A}" type="presOf" srcId="{D8E3831E-F111-477D-9167-B877C91B59EB}" destId="{D2CFBBA3-66DA-4711-8BD8-5EC52E8ABBC0}" srcOrd="0" destOrd="0" presId="urn:microsoft.com/office/officeart/2005/8/layout/cycle1"/>
    <dgm:cxn modelId="{47C27122-0793-4E24-A545-3C33A3CB3AC1}" type="presParOf" srcId="{1DAF72A8-D43C-4E29-BD0A-9EA8CDFCE20D}" destId="{BE13B364-CB19-4DCA-BBAE-34AC1B95F2F1}" srcOrd="0" destOrd="0" presId="urn:microsoft.com/office/officeart/2005/8/layout/cycle1"/>
    <dgm:cxn modelId="{B06B0B99-F487-41BC-9C8C-4CB402C30361}" type="presParOf" srcId="{1DAF72A8-D43C-4E29-BD0A-9EA8CDFCE20D}" destId="{9105FC92-E93D-4914-8C0A-EFBDF0F80D10}" srcOrd="1" destOrd="0" presId="urn:microsoft.com/office/officeart/2005/8/layout/cycle1"/>
    <dgm:cxn modelId="{6231185B-A911-41CF-A666-6A0950A31265}" type="presParOf" srcId="{1DAF72A8-D43C-4E29-BD0A-9EA8CDFCE20D}" destId="{3EFA1DD2-48D9-4420-82F9-0896EE4FEE9E}" srcOrd="2" destOrd="0" presId="urn:microsoft.com/office/officeart/2005/8/layout/cycle1"/>
    <dgm:cxn modelId="{E7EAD0ED-72CD-4B65-A4AE-9FBBAE2E6E53}" type="presParOf" srcId="{1DAF72A8-D43C-4E29-BD0A-9EA8CDFCE20D}" destId="{8164CD8C-7BFB-453E-9A10-3EBA8CEDB613}" srcOrd="3" destOrd="0" presId="urn:microsoft.com/office/officeart/2005/8/layout/cycle1"/>
    <dgm:cxn modelId="{4CE04436-1417-496B-A049-09BD978BFA71}" type="presParOf" srcId="{1DAF72A8-D43C-4E29-BD0A-9EA8CDFCE20D}" destId="{3E871175-5111-41A4-8A4C-22EA4E699025}" srcOrd="4" destOrd="0" presId="urn:microsoft.com/office/officeart/2005/8/layout/cycle1"/>
    <dgm:cxn modelId="{A0FBF593-567C-4BBE-912B-6B60D168D023}" type="presParOf" srcId="{1DAF72A8-D43C-4E29-BD0A-9EA8CDFCE20D}" destId="{84EFE8B2-85B2-4286-A641-7282DC8C0D3C}" srcOrd="5" destOrd="0" presId="urn:microsoft.com/office/officeart/2005/8/layout/cycle1"/>
    <dgm:cxn modelId="{68C4921E-EBE8-4BE6-AD69-281F8D680590}" type="presParOf" srcId="{1DAF72A8-D43C-4E29-BD0A-9EA8CDFCE20D}" destId="{1FF4DD6A-FF56-4C4C-BE2B-65F48D5C3C1D}" srcOrd="6" destOrd="0" presId="urn:microsoft.com/office/officeart/2005/8/layout/cycle1"/>
    <dgm:cxn modelId="{88767247-BE02-4DFA-87B8-7AB40A7934DD}" type="presParOf" srcId="{1DAF72A8-D43C-4E29-BD0A-9EA8CDFCE20D}" destId="{D2B45D12-7999-4ED7-B557-282812E8E038}" srcOrd="7" destOrd="0" presId="urn:microsoft.com/office/officeart/2005/8/layout/cycle1"/>
    <dgm:cxn modelId="{4B79BD43-7DF1-419F-B6EA-8A36003B31FB}" type="presParOf" srcId="{1DAF72A8-D43C-4E29-BD0A-9EA8CDFCE20D}" destId="{159E2507-EE18-4967-9968-B59704CED2DE}" srcOrd="8" destOrd="0" presId="urn:microsoft.com/office/officeart/2005/8/layout/cycle1"/>
    <dgm:cxn modelId="{41D1F2DB-E0F7-4381-89B6-3B6668CBFB0A}" type="presParOf" srcId="{1DAF72A8-D43C-4E29-BD0A-9EA8CDFCE20D}" destId="{93FD168E-5AED-439C-AEAB-C17F997F9FCF}" srcOrd="9" destOrd="0" presId="urn:microsoft.com/office/officeart/2005/8/layout/cycle1"/>
    <dgm:cxn modelId="{0E18A77B-6FBE-4C42-B78D-3A3141AEC0FA}" type="presParOf" srcId="{1DAF72A8-D43C-4E29-BD0A-9EA8CDFCE20D}" destId="{F5B044BF-5727-488F-881E-66AE4C0955C8}" srcOrd="10" destOrd="0" presId="urn:microsoft.com/office/officeart/2005/8/layout/cycle1"/>
    <dgm:cxn modelId="{44F5EA17-C486-4DC1-B1D3-724E7163027E}" type="presParOf" srcId="{1DAF72A8-D43C-4E29-BD0A-9EA8CDFCE20D}" destId="{0BDF73E9-B62B-4FE8-A284-7A4FFE0847C8}" srcOrd="11" destOrd="0" presId="urn:microsoft.com/office/officeart/2005/8/layout/cycle1"/>
    <dgm:cxn modelId="{53D475CC-7C1C-4066-BB23-559FC8679754}" type="presParOf" srcId="{1DAF72A8-D43C-4E29-BD0A-9EA8CDFCE20D}" destId="{317A5184-17D2-4B96-B449-0714BFC6F10A}" srcOrd="12" destOrd="0" presId="urn:microsoft.com/office/officeart/2005/8/layout/cycle1"/>
    <dgm:cxn modelId="{37A7DD2A-2121-4F16-BD03-A0FABCEACEAB}" type="presParOf" srcId="{1DAF72A8-D43C-4E29-BD0A-9EA8CDFCE20D}" destId="{D2CFBBA3-66DA-4711-8BD8-5EC52E8ABBC0}" srcOrd="13" destOrd="0" presId="urn:microsoft.com/office/officeart/2005/8/layout/cycle1"/>
    <dgm:cxn modelId="{6C6CE1CB-3B12-44DA-AEC6-A170D86A4AD4}" type="presParOf" srcId="{1DAF72A8-D43C-4E29-BD0A-9EA8CDFCE20D}" destId="{C3A00E7C-B8CA-4C7C-9A1E-94984B2236C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B1A6-7FD6-45DD-A534-9EBDFA04DA61}">
      <dsp:nvSpPr>
        <dsp:cNvPr id="0" name=""/>
        <dsp:cNvSpPr/>
      </dsp:nvSpPr>
      <dsp:spPr>
        <a:xfrm>
          <a:off x="2112522" y="-91834"/>
          <a:ext cx="1747330" cy="101537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Vapaaehtoinen nauttii toiminnastaan.</a:t>
          </a:r>
          <a:endParaRPr lang="fi-FI" sz="1400" b="1" kern="1200" dirty="0"/>
        </a:p>
      </dsp:txBody>
      <dsp:txXfrm>
        <a:off x="2162088" y="-42268"/>
        <a:ext cx="1648198" cy="916242"/>
      </dsp:txXfrm>
    </dsp:sp>
    <dsp:sp modelId="{CABC2039-7792-4346-85AF-BDE17AD15041}">
      <dsp:nvSpPr>
        <dsp:cNvPr id="0" name=""/>
        <dsp:cNvSpPr/>
      </dsp:nvSpPr>
      <dsp:spPr>
        <a:xfrm>
          <a:off x="2163652" y="65411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834941" y="7701"/>
              </a:moveTo>
              <a:arcTo wR="1674521" hR="1674521" stAng="16529844" swAng="8664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63A9A-4656-46D3-86D6-CE52149B4624}">
      <dsp:nvSpPr>
        <dsp:cNvPr id="0" name=""/>
        <dsp:cNvSpPr/>
      </dsp:nvSpPr>
      <dsp:spPr>
        <a:xfrm>
          <a:off x="3936796" y="807239"/>
          <a:ext cx="1802429" cy="99431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Vapaaehtoistehtävät eivät korvaa ammattilaisten työtä. </a:t>
          </a:r>
          <a:endParaRPr lang="fi-FI" sz="1400" b="1" kern="1200" dirty="0"/>
        </a:p>
      </dsp:txBody>
      <dsp:txXfrm>
        <a:off x="3985334" y="855777"/>
        <a:ext cx="1705353" cy="897237"/>
      </dsp:txXfrm>
    </dsp:sp>
    <dsp:sp modelId="{7AE818CF-2A80-443E-91AD-04A8E164BCB6}">
      <dsp:nvSpPr>
        <dsp:cNvPr id="0" name=""/>
        <dsp:cNvSpPr/>
      </dsp:nvSpPr>
      <dsp:spPr>
        <a:xfrm>
          <a:off x="1666371" y="497302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327629" y="1407587"/>
              </a:moveTo>
              <a:arcTo wR="1674521" hR="1674521" stAng="21049644" swAng="6529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1F9A9-849D-4807-89C0-31BFB994DD39}">
      <dsp:nvSpPr>
        <dsp:cNvPr id="0" name=""/>
        <dsp:cNvSpPr/>
      </dsp:nvSpPr>
      <dsp:spPr>
        <a:xfrm>
          <a:off x="3880608" y="2326830"/>
          <a:ext cx="1983194" cy="103071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Vapaaehtoiselta ei edellytetä enempää kuin hän osaa, jaksaa tai haluaa. </a:t>
          </a:r>
          <a:endParaRPr lang="fi-FI" sz="1400" b="1" kern="1200" dirty="0"/>
        </a:p>
      </dsp:txBody>
      <dsp:txXfrm>
        <a:off x="3930923" y="2377145"/>
        <a:ext cx="1882564" cy="930080"/>
      </dsp:txXfrm>
    </dsp:sp>
    <dsp:sp modelId="{60F8845F-2F3B-4635-8644-2E6C0D8719D9}">
      <dsp:nvSpPr>
        <dsp:cNvPr id="0" name=""/>
        <dsp:cNvSpPr/>
      </dsp:nvSpPr>
      <dsp:spPr>
        <a:xfrm>
          <a:off x="2298522" y="116114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144173" y="3281832"/>
              </a:moveTo>
              <a:arcTo wR="1674521" hR="1674521" stAng="4422706" swAng="793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5F1B4-3673-4340-9687-B42556BA636A}">
      <dsp:nvSpPr>
        <dsp:cNvPr id="0" name=""/>
        <dsp:cNvSpPr/>
      </dsp:nvSpPr>
      <dsp:spPr>
        <a:xfrm>
          <a:off x="2071648" y="3322702"/>
          <a:ext cx="1863261" cy="85021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Vapaaehtoista ei jätetä yksin haastavien tilanteiden kohdatessa. </a:t>
          </a:r>
          <a:endParaRPr lang="fi-FI" sz="1400" b="1" kern="1200" dirty="0"/>
        </a:p>
      </dsp:txBody>
      <dsp:txXfrm>
        <a:off x="2113152" y="3364206"/>
        <a:ext cx="1780253" cy="767208"/>
      </dsp:txXfrm>
    </dsp:sp>
    <dsp:sp modelId="{7CC72F33-274B-4F8A-9F36-CDA405F905AE}">
      <dsp:nvSpPr>
        <dsp:cNvPr id="0" name=""/>
        <dsp:cNvSpPr/>
      </dsp:nvSpPr>
      <dsp:spPr>
        <a:xfrm>
          <a:off x="809779" y="167321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131747" y="3258635"/>
              </a:moveTo>
              <a:arcTo wR="1674521" hR="1674521" stAng="6534796" swAng="8461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F587-0A9C-4A50-819C-EBAB195FC766}">
      <dsp:nvSpPr>
        <dsp:cNvPr id="0" name=""/>
        <dsp:cNvSpPr/>
      </dsp:nvSpPr>
      <dsp:spPr>
        <a:xfrm>
          <a:off x="328589" y="2021282"/>
          <a:ext cx="1714098" cy="114613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Vapaaehtoisen jaksamisesta pidetään huolta ja väsymykseen puututaan </a:t>
          </a:r>
          <a:endParaRPr lang="fi-FI" sz="1400" b="1" kern="1200" dirty="0"/>
        </a:p>
      </dsp:txBody>
      <dsp:txXfrm>
        <a:off x="384539" y="2077232"/>
        <a:ext cx="1602198" cy="1034238"/>
      </dsp:txXfrm>
    </dsp:sp>
    <dsp:sp modelId="{23469F17-B3FB-41AA-9E4C-9727475927EB}">
      <dsp:nvSpPr>
        <dsp:cNvPr id="0" name=""/>
        <dsp:cNvSpPr/>
      </dsp:nvSpPr>
      <dsp:spPr>
        <a:xfrm>
          <a:off x="956351" y="-36070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31386" y="2324719"/>
              </a:moveTo>
              <a:arcTo wR="1674521" hR="1674521" stAng="9429115" swAng="3868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1B6A7-10B2-4658-B65A-FAFAE390C6D0}">
      <dsp:nvSpPr>
        <dsp:cNvPr id="0" name=""/>
        <dsp:cNvSpPr/>
      </dsp:nvSpPr>
      <dsp:spPr>
        <a:xfrm>
          <a:off x="241829" y="814222"/>
          <a:ext cx="1804311" cy="91197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Vapaaehtoisen rikosrekisteri tarkistetaan tehtävän niin vaatiessa. </a:t>
          </a:r>
          <a:endParaRPr lang="fi-FI" sz="1400" b="1" kern="1200" dirty="0"/>
        </a:p>
      </dsp:txBody>
      <dsp:txXfrm>
        <a:off x="286348" y="858741"/>
        <a:ext cx="1715273" cy="822938"/>
      </dsp:txXfrm>
    </dsp:sp>
    <dsp:sp modelId="{5A4E8F0C-B874-43A2-898F-4CD72204F55A}">
      <dsp:nvSpPr>
        <dsp:cNvPr id="0" name=""/>
        <dsp:cNvSpPr/>
      </dsp:nvSpPr>
      <dsp:spPr>
        <a:xfrm>
          <a:off x="410330" y="675226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138884" y="87979"/>
              </a:moveTo>
              <a:arcTo wR="1674521" hR="1674521" stAng="15080679" swAng="8848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A6E1-D151-4B8B-AF62-6E8BC688D854}">
      <dsp:nvSpPr>
        <dsp:cNvPr id="0" name=""/>
        <dsp:cNvSpPr/>
      </dsp:nvSpPr>
      <dsp:spPr>
        <a:xfrm>
          <a:off x="0" y="0"/>
          <a:ext cx="7759581" cy="1379291"/>
        </a:xfrm>
        <a:prstGeom prst="rect">
          <a:avLst/>
        </a:prstGeom>
        <a:solidFill>
          <a:srgbClr val="0AA53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Yhteisö on yleishyödyllinen, jos..</a:t>
          </a:r>
          <a:br>
            <a:rPr lang="fi-FI" sz="32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fi-FI" sz="32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/>
          </a:r>
          <a:br>
            <a:rPr lang="fi-FI" sz="32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fi-FI" sz="16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Tuloverolaki 22 § </a:t>
          </a:r>
          <a:endParaRPr lang="fi-FI" sz="1600" kern="1200" dirty="0"/>
        </a:p>
      </dsp:txBody>
      <dsp:txXfrm>
        <a:off x="0" y="0"/>
        <a:ext cx="7759581" cy="1379291"/>
      </dsp:txXfrm>
    </dsp:sp>
    <dsp:sp modelId="{CC068860-9ADE-42E8-8CF8-59F7D7D93027}">
      <dsp:nvSpPr>
        <dsp:cNvPr id="0" name=""/>
        <dsp:cNvSpPr/>
      </dsp:nvSpPr>
      <dsp:spPr>
        <a:xfrm>
          <a:off x="0" y="1405330"/>
          <a:ext cx="2599156" cy="2896511"/>
        </a:xfrm>
        <a:prstGeom prst="rect">
          <a:avLst/>
        </a:prstGeom>
        <a:solidFill>
          <a:srgbClr val="0AA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..se toimii yksinomaan ja välittömästi yleiseksi hyväksi aineellisessa, henkisessä, siveellisessä tai yhteiskunnallisessa mielessä.</a:t>
          </a:r>
          <a:endParaRPr lang="fi-FI" sz="1900" kern="1200" dirty="0"/>
        </a:p>
      </dsp:txBody>
      <dsp:txXfrm>
        <a:off x="0" y="1405330"/>
        <a:ext cx="2599156" cy="2896511"/>
      </dsp:txXfrm>
    </dsp:sp>
    <dsp:sp modelId="{720FD84D-7C01-4E36-A570-40736349A8AE}">
      <dsp:nvSpPr>
        <dsp:cNvPr id="0" name=""/>
        <dsp:cNvSpPr/>
      </dsp:nvSpPr>
      <dsp:spPr>
        <a:xfrm>
          <a:off x="2602889" y="1414020"/>
          <a:ext cx="2599156" cy="2896511"/>
        </a:xfrm>
        <a:prstGeom prst="rect">
          <a:avLst/>
        </a:prstGeom>
        <a:solidFill>
          <a:srgbClr val="0AA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..sen toiminta ei kohdistu vain rajoitettuihin henkilöpiireihin.</a:t>
          </a:r>
          <a:endParaRPr lang="fi-FI" sz="1900" kern="1200" dirty="0"/>
        </a:p>
      </dsp:txBody>
      <dsp:txXfrm>
        <a:off x="2602889" y="1414020"/>
        <a:ext cx="2599156" cy="2896511"/>
      </dsp:txXfrm>
    </dsp:sp>
    <dsp:sp modelId="{E7D35CBE-30FA-46BC-8E2E-A92AADCBE916}">
      <dsp:nvSpPr>
        <dsp:cNvPr id="0" name=""/>
        <dsp:cNvSpPr/>
      </dsp:nvSpPr>
      <dsp:spPr>
        <a:xfrm>
          <a:off x="5202046" y="1412861"/>
          <a:ext cx="2553801" cy="2829370"/>
        </a:xfrm>
        <a:prstGeom prst="rect">
          <a:avLst/>
        </a:prstGeom>
        <a:solidFill>
          <a:srgbClr val="0AA5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..se ei tuota toiminnallaan siihen osalliselle taloudellista etua osinkona, voitto-osuutena taikka kohtuullista suurempana palkkana tai muuna hyvityksenä. </a:t>
          </a:r>
          <a:endParaRPr lang="fi-FI" sz="1900" kern="1200" dirty="0"/>
        </a:p>
      </dsp:txBody>
      <dsp:txXfrm>
        <a:off x="5202046" y="1412861"/>
        <a:ext cx="2553801" cy="2829370"/>
      </dsp:txXfrm>
    </dsp:sp>
    <dsp:sp modelId="{C8DB2CDC-A461-49ED-B4D5-8B39B5D72C41}">
      <dsp:nvSpPr>
        <dsp:cNvPr id="0" name=""/>
        <dsp:cNvSpPr/>
      </dsp:nvSpPr>
      <dsp:spPr>
        <a:xfrm>
          <a:off x="0" y="4275802"/>
          <a:ext cx="7759581" cy="32183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5FC92-E93D-4914-8C0A-EFBDF0F80D10}">
      <dsp:nvSpPr>
        <dsp:cNvPr id="0" name=""/>
        <dsp:cNvSpPr/>
      </dsp:nvSpPr>
      <dsp:spPr>
        <a:xfrm>
          <a:off x="3754507" y="40772"/>
          <a:ext cx="1917375" cy="135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Työtön vapaaehtoisena</a:t>
          </a:r>
          <a:endParaRPr lang="fi-FI" sz="1800" kern="1200" dirty="0"/>
        </a:p>
      </dsp:txBody>
      <dsp:txXfrm>
        <a:off x="3754507" y="40772"/>
        <a:ext cx="1917375" cy="1359937"/>
      </dsp:txXfrm>
    </dsp:sp>
    <dsp:sp modelId="{3EFA1DD2-48D9-4420-82F9-0896EE4FEE9E}">
      <dsp:nvSpPr>
        <dsp:cNvPr id="0" name=""/>
        <dsp:cNvSpPr/>
      </dsp:nvSpPr>
      <dsp:spPr>
        <a:xfrm>
          <a:off x="875003" y="-1360"/>
          <a:ext cx="5102366" cy="5102366"/>
        </a:xfrm>
        <a:prstGeom prst="circularArrow">
          <a:avLst>
            <a:gd name="adj1" fmla="val 5197"/>
            <a:gd name="adj2" fmla="val 335708"/>
            <a:gd name="adj3" fmla="val 21294076"/>
            <a:gd name="adj4" fmla="val 19765508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71175-5111-41A4-8A4C-22EA4E699025}">
      <dsp:nvSpPr>
        <dsp:cNvPr id="0" name=""/>
        <dsp:cNvSpPr/>
      </dsp:nvSpPr>
      <dsp:spPr>
        <a:xfrm>
          <a:off x="4752219" y="2571885"/>
          <a:ext cx="1566770" cy="135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                </a:t>
          </a:r>
          <a:r>
            <a:rPr lang="fi-FI" sz="1600" kern="1200" dirty="0" smtClean="0"/>
            <a:t>Tapahtuman     järjestäminen</a:t>
          </a:r>
          <a:endParaRPr lang="fi-FI" sz="1600" kern="1200" dirty="0"/>
        </a:p>
      </dsp:txBody>
      <dsp:txXfrm>
        <a:off x="4752219" y="2571885"/>
        <a:ext cx="1566770" cy="1359937"/>
      </dsp:txXfrm>
    </dsp:sp>
    <dsp:sp modelId="{84EFE8B2-85B2-4286-A641-7282DC8C0D3C}">
      <dsp:nvSpPr>
        <dsp:cNvPr id="0" name=""/>
        <dsp:cNvSpPr/>
      </dsp:nvSpPr>
      <dsp:spPr>
        <a:xfrm>
          <a:off x="954396" y="267636"/>
          <a:ext cx="5102366" cy="5102366"/>
        </a:xfrm>
        <a:prstGeom prst="circularArrow">
          <a:avLst>
            <a:gd name="adj1" fmla="val 5197"/>
            <a:gd name="adj2" fmla="val 335708"/>
            <a:gd name="adj3" fmla="val 3368467"/>
            <a:gd name="adj4" fmla="val 225263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45D12-7999-4ED7-B557-282812E8E038}">
      <dsp:nvSpPr>
        <dsp:cNvPr id="0" name=""/>
        <dsp:cNvSpPr/>
      </dsp:nvSpPr>
      <dsp:spPr>
        <a:xfrm>
          <a:off x="2310485" y="4136199"/>
          <a:ext cx="2144049" cy="135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Arpajaislaki </a:t>
          </a:r>
          <a:endParaRPr lang="fi-FI" sz="1800" kern="1200" dirty="0"/>
        </a:p>
      </dsp:txBody>
      <dsp:txXfrm>
        <a:off x="2310485" y="4136199"/>
        <a:ext cx="2144049" cy="1359937"/>
      </dsp:txXfrm>
    </dsp:sp>
    <dsp:sp modelId="{159E2507-EE18-4967-9968-B59704CED2DE}">
      <dsp:nvSpPr>
        <dsp:cNvPr id="0" name=""/>
        <dsp:cNvSpPr/>
      </dsp:nvSpPr>
      <dsp:spPr>
        <a:xfrm>
          <a:off x="954396" y="-132185"/>
          <a:ext cx="5102366" cy="5102366"/>
        </a:xfrm>
        <a:prstGeom prst="circularArrow">
          <a:avLst>
            <a:gd name="adj1" fmla="val 5197"/>
            <a:gd name="adj2" fmla="val 335708"/>
            <a:gd name="adj3" fmla="val 8211653"/>
            <a:gd name="adj4" fmla="val 709582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044BF-5727-488F-881E-66AE4C0955C8}">
      <dsp:nvSpPr>
        <dsp:cNvPr id="0" name=""/>
        <dsp:cNvSpPr/>
      </dsp:nvSpPr>
      <dsp:spPr>
        <a:xfrm>
          <a:off x="549448" y="2571885"/>
          <a:ext cx="1359937" cy="135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Hygienia</a:t>
          </a:r>
          <a:br>
            <a:rPr lang="fi-FI" sz="1800" kern="1200" dirty="0" smtClean="0"/>
          </a:br>
          <a:r>
            <a:rPr lang="fi-FI" sz="1800" kern="1200" dirty="0" smtClean="0"/>
            <a:t>passi </a:t>
          </a:r>
          <a:endParaRPr lang="fi-FI" sz="1800" kern="1200" dirty="0"/>
        </a:p>
      </dsp:txBody>
      <dsp:txXfrm>
        <a:off x="549448" y="2571885"/>
        <a:ext cx="1359937" cy="1359937"/>
      </dsp:txXfrm>
    </dsp:sp>
    <dsp:sp modelId="{0BDF73E9-B62B-4FE8-A284-7A4FFE0847C8}">
      <dsp:nvSpPr>
        <dsp:cNvPr id="0" name=""/>
        <dsp:cNvSpPr/>
      </dsp:nvSpPr>
      <dsp:spPr>
        <a:xfrm>
          <a:off x="795662" y="-152186"/>
          <a:ext cx="5102366" cy="5102366"/>
        </a:xfrm>
        <a:prstGeom prst="circularArrow">
          <a:avLst>
            <a:gd name="adj1" fmla="val 5197"/>
            <a:gd name="adj2" fmla="val 335708"/>
            <a:gd name="adj3" fmla="val 12298783"/>
            <a:gd name="adj4" fmla="val 10770216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FBBA3-66DA-4711-8BD8-5EC52E8ABBC0}">
      <dsp:nvSpPr>
        <dsp:cNvPr id="0" name=""/>
        <dsp:cNvSpPr/>
      </dsp:nvSpPr>
      <dsp:spPr>
        <a:xfrm>
          <a:off x="1371857" y="40772"/>
          <a:ext cx="1359937" cy="135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Muuta….</a:t>
          </a:r>
          <a:endParaRPr lang="fi-FI" sz="1800" kern="1200" dirty="0"/>
        </a:p>
      </dsp:txBody>
      <dsp:txXfrm>
        <a:off x="1371857" y="40772"/>
        <a:ext cx="1359937" cy="1359937"/>
      </dsp:txXfrm>
    </dsp:sp>
    <dsp:sp modelId="{C3A00E7C-B8CA-4C7C-9A1E-94984B2236C1}">
      <dsp:nvSpPr>
        <dsp:cNvPr id="0" name=""/>
        <dsp:cNvSpPr/>
      </dsp:nvSpPr>
      <dsp:spPr>
        <a:xfrm>
          <a:off x="859135" y="16650"/>
          <a:ext cx="5102366" cy="5102366"/>
        </a:xfrm>
        <a:prstGeom prst="circularArrow">
          <a:avLst>
            <a:gd name="adj1" fmla="val 5197"/>
            <a:gd name="adj2" fmla="val 335708"/>
            <a:gd name="adj3" fmla="val 16431746"/>
            <a:gd name="adj4" fmla="val 15197743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029FF-63E2-499D-8EBC-703F1CD74E81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B8A1-5760-4B02-A1D6-6BD6E8A2A0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045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849FB-FB01-4549-8895-944736F0916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EDF81-28EF-485E-AF6E-1F7BB8CB39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571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latin typeface="LahitapiolaSlab 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E49D5-7CFB-4A39-9E86-7D273826FE9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9209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Vakuutusratkaisuun vaikuttavat tekijät:</a:t>
            </a:r>
          </a:p>
          <a:p>
            <a:r>
              <a:rPr lang="fi-FI" dirty="0" smtClean="0"/>
              <a:t>Onko toiminta ansiotoimintaa vai vastikkeetonta</a:t>
            </a:r>
            <a:r>
              <a:rPr lang="fi-FI" baseline="0" dirty="0" smtClean="0"/>
              <a:t> vapaaehtoistyötä?</a:t>
            </a:r>
          </a:p>
          <a:p>
            <a:r>
              <a:rPr lang="fi-FI" baseline="0" dirty="0" smtClean="0"/>
              <a:t>Oletus varmasti on että vapaaehtoistyötä ilman palkkiota, mutta katsotaan silti mitä eroa niillä on vakuutusten näkökulmasta.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E49D5-7CFB-4A39-9E86-7D273826FE9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3590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vapaaehtoistyön luonne sama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E49D5-7CFB-4A39-9E86-7D273826FE9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142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Vapaaehtoistyöntekijä toimii</a:t>
            </a:r>
            <a:r>
              <a:rPr lang="fi-FI" baseline="0" dirty="0" smtClean="0"/>
              <a:t> yksityishenkilönä, koska ei saa palkkaa. Kotivakuutus ei toimi jos olisi työsuhteessa.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E49D5-7CFB-4A39-9E86-7D273826FE96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6701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7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8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82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9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5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7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2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46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20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179513" y="258696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604434"/>
            <a:ext cx="7921626" cy="288068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5541235"/>
            <a:ext cx="5689004" cy="384043"/>
          </a:xfrm>
        </p:spPr>
        <p:txBody>
          <a:bodyPr anchor="ctr" anchorCtr="0"/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LahitapiolaSlab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654098" y="5422586"/>
            <a:ext cx="1942797" cy="535641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3311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06919"/>
            <a:ext cx="8785225" cy="6444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604434"/>
            <a:ext cx="7921626" cy="288068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5541235"/>
            <a:ext cx="5689004" cy="384043"/>
          </a:xfrm>
        </p:spPr>
        <p:txBody>
          <a:bodyPr anchor="ctr" anchorCtr="0"/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LahitapiolaSlab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654098" y="5422586"/>
            <a:ext cx="1942797" cy="535641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5140" y="5813009"/>
            <a:ext cx="1479948" cy="287999"/>
          </a:xfrm>
        </p:spPr>
        <p:txBody>
          <a:bodyPr/>
          <a:lstStyle>
            <a:lvl1pPr marL="0" indent="0">
              <a:buFontTx/>
              <a:buNone/>
              <a:defRPr sz="1000" b="0" i="0" cap="all" baseline="0">
                <a:solidFill>
                  <a:schemeClr val="bg1"/>
                </a:solidFill>
                <a:latin typeface="LahitapiolaSlab Lt"/>
              </a:defRPr>
            </a:lvl1pPr>
          </a:lstStyle>
          <a:p>
            <a:pPr lvl="0"/>
            <a:r>
              <a:rPr lang="en-US" dirty="0" err="1" smtClean="0"/>
              <a:t>Pankki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170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>
            <a:off x="179513" y="260648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>
              <a:latin typeface="LahitapiolaSlab Lt"/>
              <a:cs typeface="LahitapiolaSlab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604434"/>
            <a:ext cx="7921626" cy="288068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5541235"/>
            <a:ext cx="5689004" cy="384043"/>
          </a:xfrm>
        </p:spPr>
        <p:txBody>
          <a:bodyPr anchor="ctr" anchorCtr="0"/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LahitapiolaSlab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654098" y="5422586"/>
            <a:ext cx="1942797" cy="535641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5140" y="5813009"/>
            <a:ext cx="1479948" cy="287999"/>
          </a:xfrm>
        </p:spPr>
        <p:txBody>
          <a:bodyPr/>
          <a:lstStyle>
            <a:lvl1pPr marL="0" indent="0">
              <a:buFontTx/>
              <a:buNone/>
              <a:defRPr sz="1000" b="0" i="0" cap="all" baseline="0">
                <a:solidFill>
                  <a:schemeClr val="bg1"/>
                </a:solidFill>
                <a:latin typeface="LahitapiolaSlab Lt"/>
              </a:defRPr>
            </a:lvl1pPr>
          </a:lstStyle>
          <a:p>
            <a:pPr lvl="0"/>
            <a:r>
              <a:rPr lang="en-US" dirty="0" err="1" smtClean="0"/>
              <a:t>Pankki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175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9389" y="211667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dirty="0">
              <a:latin typeface="Open San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9389" y="211667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1132"/>
                </a:moveTo>
                <a:lnTo>
                  <a:pt x="8785225" y="3601132"/>
                </a:lnTo>
                <a:lnTo>
                  <a:pt x="8785225" y="4826000"/>
                </a:lnTo>
                <a:lnTo>
                  <a:pt x="768349" y="4826000"/>
                </a:lnTo>
                <a:lnTo>
                  <a:pt x="768349" y="4825207"/>
                </a:lnTo>
                <a:lnTo>
                  <a:pt x="758549" y="4824942"/>
                </a:lnTo>
                <a:lnTo>
                  <a:pt x="748750" y="4824413"/>
                </a:lnTo>
                <a:lnTo>
                  <a:pt x="739215" y="4823620"/>
                </a:lnTo>
                <a:lnTo>
                  <a:pt x="729415" y="4822826"/>
                </a:lnTo>
                <a:lnTo>
                  <a:pt x="719351" y="4821504"/>
                </a:lnTo>
                <a:lnTo>
                  <a:pt x="709286" y="4820181"/>
                </a:lnTo>
                <a:lnTo>
                  <a:pt x="699222" y="4818065"/>
                </a:lnTo>
                <a:lnTo>
                  <a:pt x="689157" y="4816214"/>
                </a:lnTo>
                <a:lnTo>
                  <a:pt x="678827" y="4813833"/>
                </a:lnTo>
                <a:lnTo>
                  <a:pt x="668498" y="4811453"/>
                </a:lnTo>
                <a:lnTo>
                  <a:pt x="658698" y="4808544"/>
                </a:lnTo>
                <a:lnTo>
                  <a:pt x="648369" y="4805105"/>
                </a:lnTo>
                <a:lnTo>
                  <a:pt x="637775" y="4801667"/>
                </a:lnTo>
                <a:lnTo>
                  <a:pt x="627445" y="4798228"/>
                </a:lnTo>
                <a:lnTo>
                  <a:pt x="617116" y="4793732"/>
                </a:lnTo>
                <a:lnTo>
                  <a:pt x="606522" y="4789500"/>
                </a:lnTo>
                <a:lnTo>
                  <a:pt x="601224" y="4787119"/>
                </a:lnTo>
                <a:lnTo>
                  <a:pt x="595927" y="4784739"/>
                </a:lnTo>
                <a:lnTo>
                  <a:pt x="585333" y="4779714"/>
                </a:lnTo>
                <a:lnTo>
                  <a:pt x="580301" y="4777069"/>
                </a:lnTo>
                <a:lnTo>
                  <a:pt x="574739" y="4774159"/>
                </a:lnTo>
                <a:lnTo>
                  <a:pt x="564409" y="4768340"/>
                </a:lnTo>
                <a:lnTo>
                  <a:pt x="553815" y="4762257"/>
                </a:lnTo>
                <a:lnTo>
                  <a:pt x="543221" y="4755645"/>
                </a:lnTo>
                <a:lnTo>
                  <a:pt x="532362" y="4749032"/>
                </a:lnTo>
                <a:lnTo>
                  <a:pt x="526800" y="4745329"/>
                </a:lnTo>
                <a:lnTo>
                  <a:pt x="521768" y="4741626"/>
                </a:lnTo>
                <a:lnTo>
                  <a:pt x="510908" y="4733956"/>
                </a:lnTo>
                <a:lnTo>
                  <a:pt x="500314" y="4726021"/>
                </a:lnTo>
                <a:lnTo>
                  <a:pt x="489455" y="4717557"/>
                </a:lnTo>
                <a:lnTo>
                  <a:pt x="478596" y="4708564"/>
                </a:lnTo>
                <a:lnTo>
                  <a:pt x="467737" y="4699307"/>
                </a:lnTo>
                <a:lnTo>
                  <a:pt x="457143" y="4689785"/>
                </a:lnTo>
                <a:lnTo>
                  <a:pt x="451845" y="4684495"/>
                </a:lnTo>
                <a:lnTo>
                  <a:pt x="446283" y="4679735"/>
                </a:lnTo>
                <a:lnTo>
                  <a:pt x="435424" y="4669155"/>
                </a:lnTo>
                <a:lnTo>
                  <a:pt x="296374" y="4530031"/>
                </a:lnTo>
                <a:lnTo>
                  <a:pt x="157590" y="4391435"/>
                </a:lnTo>
                <a:lnTo>
                  <a:pt x="155471" y="4389848"/>
                </a:lnTo>
                <a:lnTo>
                  <a:pt x="150703" y="4384294"/>
                </a:lnTo>
                <a:lnTo>
                  <a:pt x="147525" y="4380591"/>
                </a:lnTo>
                <a:lnTo>
                  <a:pt x="143287" y="4375830"/>
                </a:lnTo>
                <a:lnTo>
                  <a:pt x="138520" y="4370540"/>
                </a:lnTo>
                <a:lnTo>
                  <a:pt x="133223" y="4364457"/>
                </a:lnTo>
                <a:lnTo>
                  <a:pt x="127926" y="4357315"/>
                </a:lnTo>
                <a:lnTo>
                  <a:pt x="125012" y="4353877"/>
                </a:lnTo>
                <a:lnTo>
                  <a:pt x="121569" y="4349645"/>
                </a:lnTo>
                <a:lnTo>
                  <a:pt x="115477" y="4341446"/>
                </a:lnTo>
                <a:lnTo>
                  <a:pt x="108591" y="4332188"/>
                </a:lnTo>
                <a:lnTo>
                  <a:pt x="101970" y="4322402"/>
                </a:lnTo>
                <a:lnTo>
                  <a:pt x="94819" y="4312087"/>
                </a:lnTo>
                <a:lnTo>
                  <a:pt x="91375" y="4306797"/>
                </a:lnTo>
                <a:lnTo>
                  <a:pt x="87932" y="4300978"/>
                </a:lnTo>
                <a:lnTo>
                  <a:pt x="80516" y="4289340"/>
                </a:lnTo>
                <a:lnTo>
                  <a:pt x="73100" y="4277173"/>
                </a:lnTo>
                <a:lnTo>
                  <a:pt x="66214" y="4264213"/>
                </a:lnTo>
                <a:lnTo>
                  <a:pt x="58798" y="4250988"/>
                </a:lnTo>
                <a:lnTo>
                  <a:pt x="55355" y="4243847"/>
                </a:lnTo>
                <a:lnTo>
                  <a:pt x="51912" y="4236970"/>
                </a:lnTo>
                <a:lnTo>
                  <a:pt x="45290" y="4222688"/>
                </a:lnTo>
                <a:lnTo>
                  <a:pt x="42112" y="4215017"/>
                </a:lnTo>
                <a:lnTo>
                  <a:pt x="38669" y="4207347"/>
                </a:lnTo>
                <a:lnTo>
                  <a:pt x="35491" y="4199941"/>
                </a:lnTo>
                <a:lnTo>
                  <a:pt x="32577" y="4192006"/>
                </a:lnTo>
                <a:lnTo>
                  <a:pt x="29664" y="4184336"/>
                </a:lnTo>
                <a:lnTo>
                  <a:pt x="26751" y="4176136"/>
                </a:lnTo>
                <a:lnTo>
                  <a:pt x="24102" y="4167937"/>
                </a:lnTo>
                <a:lnTo>
                  <a:pt x="21453" y="4159738"/>
                </a:lnTo>
                <a:lnTo>
                  <a:pt x="19070" y="4151538"/>
                </a:lnTo>
                <a:lnTo>
                  <a:pt x="16421" y="4142810"/>
                </a:lnTo>
                <a:lnTo>
                  <a:pt x="14302" y="4134346"/>
                </a:lnTo>
                <a:lnTo>
                  <a:pt x="12183" y="4125882"/>
                </a:lnTo>
                <a:lnTo>
                  <a:pt x="10329" y="4116890"/>
                </a:lnTo>
                <a:lnTo>
                  <a:pt x="8740" y="4108161"/>
                </a:lnTo>
                <a:lnTo>
                  <a:pt x="7151" y="4098904"/>
                </a:lnTo>
                <a:lnTo>
                  <a:pt x="5297" y="4090176"/>
                </a:lnTo>
                <a:lnTo>
                  <a:pt x="4238" y="4080918"/>
                </a:lnTo>
                <a:lnTo>
                  <a:pt x="3178" y="4071661"/>
                </a:lnTo>
                <a:lnTo>
                  <a:pt x="2119" y="4062404"/>
                </a:lnTo>
                <a:lnTo>
                  <a:pt x="1589" y="4053146"/>
                </a:lnTo>
                <a:lnTo>
                  <a:pt x="1059" y="4043625"/>
                </a:lnTo>
                <a:lnTo>
                  <a:pt x="795" y="4033838"/>
                </a:lnTo>
                <a:lnTo>
                  <a:pt x="0" y="4033838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3120"/>
                </a:lnTo>
                <a:lnTo>
                  <a:pt x="0" y="349312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604434"/>
            <a:ext cx="7921626" cy="2880684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5541235"/>
            <a:ext cx="5689004" cy="384043"/>
          </a:xfrm>
        </p:spPr>
        <p:txBody>
          <a:bodyPr anchor="ctr" anchorCtr="0"/>
          <a:lstStyle>
            <a:lvl1pPr marL="0" indent="0" algn="r">
              <a:buNone/>
              <a:defRPr sz="1200" b="0" i="0" baseline="0">
                <a:solidFill>
                  <a:schemeClr val="bg1"/>
                </a:solidFill>
                <a:latin typeface="LahitapiolaSlab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621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14502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356659"/>
            <a:ext cx="7921624" cy="1824203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2755901"/>
            <a:ext cx="7921625" cy="297815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189" y="2277533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7694327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9" y="211667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605128"/>
            <a:ext cx="7921625" cy="30720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6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05C81-AC83-4DEB-B599-AB9BB7F4E725}" type="datetimeFigureOut">
              <a:rPr lang="fi-FI" smtClean="0"/>
              <a:pPr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5670688"/>
            <a:ext cx="1224000" cy="337465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610013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9" y="211667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605128"/>
            <a:ext cx="7921625" cy="30720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6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05C81-AC83-4DEB-B599-AB9BB7F4E725}" type="datetimeFigureOut">
              <a:rPr lang="fi-FI" smtClean="0"/>
              <a:pPr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5670688"/>
            <a:ext cx="1224000" cy="337465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697929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9" y="211667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2700337" y="3600450"/>
                </a:moveTo>
                <a:lnTo>
                  <a:pt x="8785225" y="3600450"/>
                </a:lnTo>
                <a:lnTo>
                  <a:pt x="8785225" y="4826000"/>
                </a:lnTo>
                <a:lnTo>
                  <a:pt x="2700337" y="4826000"/>
                </a:lnTo>
                <a:close/>
                <a:moveTo>
                  <a:pt x="2700337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2700337" y="3492500"/>
                </a:lnTo>
                <a:close/>
                <a:moveTo>
                  <a:pt x="0" y="0"/>
                </a:moveTo>
                <a:lnTo>
                  <a:pt x="2592387" y="0"/>
                </a:lnTo>
                <a:lnTo>
                  <a:pt x="2592387" y="3600450"/>
                </a:lnTo>
                <a:lnTo>
                  <a:pt x="2592387" y="3817156"/>
                </a:lnTo>
                <a:lnTo>
                  <a:pt x="2592387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39" y="836712"/>
            <a:ext cx="5148398" cy="3408379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905C81-AC83-4DEB-B599-AB9BB7F4E725}" type="datetimeFigureOut">
              <a:rPr lang="fi-FI" smtClean="0"/>
              <a:pPr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5670688"/>
            <a:ext cx="1224000" cy="337465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749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2084919"/>
            <a:ext cx="3816792" cy="36491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21" y="2084919"/>
            <a:ext cx="3816793" cy="36491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77555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356658"/>
            <a:ext cx="7921625" cy="182350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755901"/>
            <a:ext cx="3816792" cy="29781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21" y="2755901"/>
            <a:ext cx="3816793" cy="29781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9" y="2277533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7639068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2084919"/>
            <a:ext cx="3816792" cy="383115"/>
          </a:xfrm>
        </p:spPr>
        <p:txBody>
          <a:bodyPr anchor="t" anchorCtr="0"/>
          <a:lstStyle>
            <a:lvl1pPr marL="0" indent="0">
              <a:buNone/>
              <a:defRPr sz="1800" b="1" i="1">
                <a:solidFill>
                  <a:schemeClr val="accent1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21" y="2084918"/>
            <a:ext cx="3816793" cy="383116"/>
          </a:xfrm>
        </p:spPr>
        <p:txBody>
          <a:bodyPr anchor="t" anchorCtr="0"/>
          <a:lstStyle>
            <a:lvl1pPr marL="0" indent="0">
              <a:buNone/>
              <a:defRPr sz="1800" b="1" i="1">
                <a:solidFill>
                  <a:schemeClr val="accent1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2468034"/>
            <a:ext cx="3816792" cy="326601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21" y="2468034"/>
            <a:ext cx="3816793" cy="326601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55488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39" y="2084917"/>
            <a:ext cx="4968875" cy="364913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188" y="2084918"/>
            <a:ext cx="2736850" cy="3649133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325530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39" y="356659"/>
            <a:ext cx="4968875" cy="1440115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39" y="2372785"/>
            <a:ext cx="4968875" cy="33612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188" y="836014"/>
            <a:ext cx="2736850" cy="3649133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63939" y="1892787"/>
            <a:ext cx="496887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267368" y="4580467"/>
            <a:ext cx="1080670" cy="1440893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8722078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90" y="2564880"/>
            <a:ext cx="3312721" cy="3456480"/>
          </a:xfrm>
        </p:spPr>
        <p:txBody>
          <a:bodyPr anchor="t" anchorCtr="0"/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1" y="836085"/>
            <a:ext cx="4032823" cy="48979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79726" y="836085"/>
            <a:ext cx="1038171" cy="1384228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11950" y="836085"/>
            <a:ext cx="0" cy="518527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4394909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90" y="836085"/>
            <a:ext cx="2448601" cy="5185276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71" y="836085"/>
            <a:ext cx="4896943" cy="48979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40156" y="836085"/>
            <a:ext cx="0" cy="518527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646159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90" y="836085"/>
            <a:ext cx="2448601" cy="5185276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71" y="836085"/>
            <a:ext cx="2376290" cy="48979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40156" y="836085"/>
            <a:ext cx="0" cy="518527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56523" y="836085"/>
            <a:ext cx="2376290" cy="489796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6928682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691" y="1796775"/>
            <a:ext cx="2304319" cy="3937277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82563" indent="-182563">
              <a:defRPr sz="1000"/>
            </a:lvl2pPr>
            <a:lvl3pPr>
              <a:defRPr sz="10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188" y="1796774"/>
            <a:ext cx="1512472" cy="2016629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60040" y="4965214"/>
            <a:ext cx="3672773" cy="76883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400"/>
              </a:spcBef>
              <a:buFontTx/>
              <a:buNone/>
              <a:defRPr sz="800" i="1"/>
            </a:lvl1pPr>
            <a:lvl2pPr marL="182563" indent="-182563">
              <a:lnSpc>
                <a:spcPct val="110000"/>
              </a:lnSpc>
              <a:spcBef>
                <a:spcPts val="400"/>
              </a:spcBef>
              <a:defRPr sz="800" i="0"/>
            </a:lvl2pPr>
            <a:lvl3pPr>
              <a:defRPr sz="500" i="1"/>
            </a:lvl3pPr>
            <a:lvl4pPr>
              <a:defRPr sz="200" i="1"/>
            </a:lvl4pPr>
            <a:lvl5pPr>
              <a:defRPr sz="2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4860041" y="1797051"/>
            <a:ext cx="3672773" cy="307128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611189" y="356659"/>
            <a:ext cx="7921625" cy="96010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1189" y="1412776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4729407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608513" y="1604434"/>
            <a:ext cx="3924301" cy="2112433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32" name="Rectangle 29"/>
          <p:cNvSpPr/>
          <p:nvPr userDrawn="1"/>
        </p:nvSpPr>
        <p:spPr>
          <a:xfrm flipH="1">
            <a:off x="609640" y="1604434"/>
            <a:ext cx="3924301" cy="2112433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33" name="Rectangle 29"/>
          <p:cNvSpPr/>
          <p:nvPr userDrawn="1"/>
        </p:nvSpPr>
        <p:spPr>
          <a:xfrm flipH="1" flipV="1">
            <a:off x="609640" y="3812118"/>
            <a:ext cx="3924301" cy="2112433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34" name="Rectangle 29"/>
          <p:cNvSpPr/>
          <p:nvPr userDrawn="1"/>
        </p:nvSpPr>
        <p:spPr>
          <a:xfrm flipV="1">
            <a:off x="4608514" y="3812118"/>
            <a:ext cx="3924301" cy="2112433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11189" y="356659"/>
            <a:ext cx="7921625" cy="96010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11189" y="1412776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7263344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O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ahitapiolaSlab Lt"/>
              </a:defRPr>
            </a:lvl1pPr>
          </a:lstStyle>
          <a:p>
            <a:fld id="{11905C81-AC83-4DEB-B599-AB9BB7F4E725}" type="datetimeFigureOut">
              <a:rPr lang="fi-FI" smtClean="0"/>
              <a:pPr/>
              <a:t>1.3.2018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ahitapiolaSlab Lt"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ahitapiolaSlab Lt"/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11189" y="356659"/>
            <a:ext cx="7921625" cy="96010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0" y="1604434"/>
            <a:ext cx="0" cy="432011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11188" y="3765551"/>
            <a:ext cx="7921625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11189" y="1412776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>
            <a:spLocks noChangeAspect="1" noEditPoints="1"/>
          </p:cNvSpPr>
          <p:nvPr userDrawn="1"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b="0" i="0" dirty="0">
              <a:latin typeface="LahitapiolaSlab Lt"/>
            </a:endParaRPr>
          </a:p>
        </p:txBody>
      </p:sp>
    </p:spTree>
    <p:extLst>
      <p:ext uri="{BB962C8B-B14F-4D97-AF65-F5344CB8AC3E}">
        <p14:creationId xmlns:p14="http://schemas.microsoft.com/office/powerpoint/2010/main" val="211035132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5C81-AC83-4DEB-B599-AB9BB7F4E725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14208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489" y="211666"/>
            <a:ext cx="8791125" cy="6434668"/>
          </a:xfrm>
          <a:custGeom>
            <a:avLst/>
            <a:gdLst/>
            <a:ahLst/>
            <a:cxnLst/>
            <a:rect l="l" t="t" r="r" b="b"/>
            <a:pathLst>
              <a:path w="8791125" h="4826001">
                <a:moveTo>
                  <a:pt x="5898" y="0"/>
                </a:moveTo>
                <a:lnTo>
                  <a:pt x="2598285" y="0"/>
                </a:lnTo>
                <a:lnTo>
                  <a:pt x="2598285" y="1"/>
                </a:lnTo>
                <a:lnTo>
                  <a:pt x="8791125" y="1"/>
                </a:lnTo>
                <a:lnTo>
                  <a:pt x="8791125" y="1404939"/>
                </a:lnTo>
                <a:lnTo>
                  <a:pt x="8791125" y="3457117"/>
                </a:lnTo>
                <a:lnTo>
                  <a:pt x="8791125" y="4826001"/>
                </a:lnTo>
                <a:lnTo>
                  <a:pt x="2742750" y="4826001"/>
                </a:lnTo>
                <a:lnTo>
                  <a:pt x="2130260" y="4826001"/>
                </a:lnTo>
                <a:lnTo>
                  <a:pt x="870282" y="4826001"/>
                </a:lnTo>
                <a:lnTo>
                  <a:pt x="870282" y="4825999"/>
                </a:lnTo>
                <a:lnTo>
                  <a:pt x="786514" y="4825999"/>
                </a:lnTo>
                <a:lnTo>
                  <a:pt x="786514" y="4825167"/>
                </a:lnTo>
                <a:lnTo>
                  <a:pt x="776534" y="4824890"/>
                </a:lnTo>
                <a:lnTo>
                  <a:pt x="766553" y="4824336"/>
                </a:lnTo>
                <a:lnTo>
                  <a:pt x="756572" y="4823504"/>
                </a:lnTo>
                <a:lnTo>
                  <a:pt x="746592" y="4822672"/>
                </a:lnTo>
                <a:lnTo>
                  <a:pt x="736335" y="4821287"/>
                </a:lnTo>
                <a:lnTo>
                  <a:pt x="726076" y="4819900"/>
                </a:lnTo>
                <a:lnTo>
                  <a:pt x="715819" y="4817959"/>
                </a:lnTo>
                <a:lnTo>
                  <a:pt x="705561" y="4816019"/>
                </a:lnTo>
                <a:lnTo>
                  <a:pt x="695026" y="4813524"/>
                </a:lnTo>
                <a:lnTo>
                  <a:pt x="684491" y="4811028"/>
                </a:lnTo>
                <a:lnTo>
                  <a:pt x="674234" y="4807979"/>
                </a:lnTo>
                <a:lnTo>
                  <a:pt x="663699" y="4804653"/>
                </a:lnTo>
                <a:lnTo>
                  <a:pt x="652887" y="4801048"/>
                </a:lnTo>
                <a:lnTo>
                  <a:pt x="642352" y="4797444"/>
                </a:lnTo>
                <a:lnTo>
                  <a:pt x="631817" y="4793008"/>
                </a:lnTo>
                <a:lnTo>
                  <a:pt x="621005" y="4788573"/>
                </a:lnTo>
                <a:lnTo>
                  <a:pt x="615460" y="4786078"/>
                </a:lnTo>
                <a:lnTo>
                  <a:pt x="610193" y="4783583"/>
                </a:lnTo>
                <a:lnTo>
                  <a:pt x="599381" y="4778593"/>
                </a:lnTo>
                <a:lnTo>
                  <a:pt x="594113" y="4775820"/>
                </a:lnTo>
                <a:lnTo>
                  <a:pt x="588291" y="4772770"/>
                </a:lnTo>
                <a:lnTo>
                  <a:pt x="577479" y="4766948"/>
                </a:lnTo>
                <a:lnTo>
                  <a:pt x="566666" y="4760572"/>
                </a:lnTo>
                <a:lnTo>
                  <a:pt x="555855" y="4753918"/>
                </a:lnTo>
                <a:lnTo>
                  <a:pt x="544766" y="4746988"/>
                </a:lnTo>
                <a:lnTo>
                  <a:pt x="539221" y="4743383"/>
                </a:lnTo>
                <a:lnTo>
                  <a:pt x="533953" y="4739503"/>
                </a:lnTo>
                <a:lnTo>
                  <a:pt x="522864" y="4731739"/>
                </a:lnTo>
                <a:lnTo>
                  <a:pt x="512052" y="4723423"/>
                </a:lnTo>
                <a:lnTo>
                  <a:pt x="500963" y="4714829"/>
                </a:lnTo>
                <a:lnTo>
                  <a:pt x="489873" y="4705679"/>
                </a:lnTo>
                <a:lnTo>
                  <a:pt x="478783" y="4696254"/>
                </a:lnTo>
                <a:lnTo>
                  <a:pt x="467972" y="4686274"/>
                </a:lnTo>
                <a:lnTo>
                  <a:pt x="462427" y="4681006"/>
                </a:lnTo>
                <a:lnTo>
                  <a:pt x="456883" y="4676015"/>
                </a:lnTo>
                <a:lnTo>
                  <a:pt x="445793" y="4665204"/>
                </a:lnTo>
                <a:lnTo>
                  <a:pt x="303572" y="4522428"/>
                </a:lnTo>
                <a:lnTo>
                  <a:pt x="161073" y="4380207"/>
                </a:lnTo>
                <a:lnTo>
                  <a:pt x="159132" y="4378543"/>
                </a:lnTo>
                <a:lnTo>
                  <a:pt x="154142" y="4372998"/>
                </a:lnTo>
                <a:lnTo>
                  <a:pt x="150816" y="4369118"/>
                </a:lnTo>
                <a:lnTo>
                  <a:pt x="146657" y="4364404"/>
                </a:lnTo>
                <a:lnTo>
                  <a:pt x="141666" y="4358860"/>
                </a:lnTo>
                <a:lnTo>
                  <a:pt x="136399" y="4352483"/>
                </a:lnTo>
                <a:lnTo>
                  <a:pt x="130855" y="4345275"/>
                </a:lnTo>
                <a:lnTo>
                  <a:pt x="127805" y="4341671"/>
                </a:lnTo>
                <a:lnTo>
                  <a:pt x="124478" y="4337513"/>
                </a:lnTo>
                <a:lnTo>
                  <a:pt x="118101" y="4328918"/>
                </a:lnTo>
                <a:lnTo>
                  <a:pt x="111171" y="4319493"/>
                </a:lnTo>
                <a:lnTo>
                  <a:pt x="104240" y="4309512"/>
                </a:lnTo>
                <a:lnTo>
                  <a:pt x="97032" y="4298977"/>
                </a:lnTo>
                <a:lnTo>
                  <a:pt x="93428" y="4293433"/>
                </a:lnTo>
                <a:lnTo>
                  <a:pt x="89824" y="4287610"/>
                </a:lnTo>
                <a:lnTo>
                  <a:pt x="82339" y="4275689"/>
                </a:lnTo>
                <a:lnTo>
                  <a:pt x="74853" y="4263214"/>
                </a:lnTo>
                <a:lnTo>
                  <a:pt x="67645" y="4249907"/>
                </a:lnTo>
                <a:lnTo>
                  <a:pt x="60160" y="4236322"/>
                </a:lnTo>
                <a:lnTo>
                  <a:pt x="56556" y="4229114"/>
                </a:lnTo>
                <a:lnTo>
                  <a:pt x="53229" y="4221906"/>
                </a:lnTo>
                <a:lnTo>
                  <a:pt x="46298" y="4206935"/>
                </a:lnTo>
                <a:lnTo>
                  <a:pt x="42972" y="4199173"/>
                </a:lnTo>
                <a:lnTo>
                  <a:pt x="39645" y="4191410"/>
                </a:lnTo>
                <a:lnTo>
                  <a:pt x="36317" y="4183648"/>
                </a:lnTo>
                <a:lnTo>
                  <a:pt x="33268" y="4175608"/>
                </a:lnTo>
                <a:lnTo>
                  <a:pt x="30218" y="4167568"/>
                </a:lnTo>
                <a:lnTo>
                  <a:pt x="27447" y="4159251"/>
                </a:lnTo>
                <a:lnTo>
                  <a:pt x="24674" y="4150934"/>
                </a:lnTo>
                <a:lnTo>
                  <a:pt x="21902" y="4142617"/>
                </a:lnTo>
                <a:lnTo>
                  <a:pt x="19407" y="4134023"/>
                </a:lnTo>
                <a:lnTo>
                  <a:pt x="16912" y="4125151"/>
                </a:lnTo>
                <a:lnTo>
                  <a:pt x="14693" y="4116557"/>
                </a:lnTo>
                <a:lnTo>
                  <a:pt x="12476" y="4107686"/>
                </a:lnTo>
                <a:lnTo>
                  <a:pt x="10535" y="4098536"/>
                </a:lnTo>
                <a:lnTo>
                  <a:pt x="8872" y="4089666"/>
                </a:lnTo>
                <a:lnTo>
                  <a:pt x="7208" y="4080239"/>
                </a:lnTo>
                <a:lnTo>
                  <a:pt x="5545" y="4071091"/>
                </a:lnTo>
                <a:lnTo>
                  <a:pt x="4436" y="4061665"/>
                </a:lnTo>
                <a:lnTo>
                  <a:pt x="3327" y="4052239"/>
                </a:lnTo>
                <a:lnTo>
                  <a:pt x="2217" y="4042812"/>
                </a:lnTo>
                <a:lnTo>
                  <a:pt x="1663" y="4033110"/>
                </a:lnTo>
                <a:lnTo>
                  <a:pt x="1109" y="4023407"/>
                </a:lnTo>
                <a:lnTo>
                  <a:pt x="832" y="4013426"/>
                </a:lnTo>
                <a:lnTo>
                  <a:pt x="0" y="4013426"/>
                </a:lnTo>
                <a:lnTo>
                  <a:pt x="0" y="2335700"/>
                </a:lnTo>
                <a:lnTo>
                  <a:pt x="5898" y="23357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14372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Mosa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488" y="211665"/>
            <a:ext cx="2598286" cy="6434667"/>
          </a:xfrm>
          <a:custGeom>
            <a:avLst/>
            <a:gdLst/>
            <a:ahLst/>
            <a:cxnLst/>
            <a:rect l="l" t="t" r="r" b="b"/>
            <a:pathLst>
              <a:path w="2598286" h="4826000">
                <a:moveTo>
                  <a:pt x="5898" y="0"/>
                </a:moveTo>
                <a:lnTo>
                  <a:pt x="2598285" y="0"/>
                </a:lnTo>
                <a:lnTo>
                  <a:pt x="2598285" y="2413000"/>
                </a:lnTo>
                <a:lnTo>
                  <a:pt x="2598286" y="2413000"/>
                </a:lnTo>
                <a:lnTo>
                  <a:pt x="2598286" y="4826000"/>
                </a:lnTo>
                <a:lnTo>
                  <a:pt x="2094255" y="4826000"/>
                </a:lnTo>
                <a:lnTo>
                  <a:pt x="2094255" y="4825999"/>
                </a:lnTo>
                <a:lnTo>
                  <a:pt x="786514" y="4825999"/>
                </a:lnTo>
                <a:lnTo>
                  <a:pt x="786514" y="4825167"/>
                </a:lnTo>
                <a:lnTo>
                  <a:pt x="776534" y="4824890"/>
                </a:lnTo>
                <a:lnTo>
                  <a:pt x="766553" y="4824336"/>
                </a:lnTo>
                <a:lnTo>
                  <a:pt x="756572" y="4823504"/>
                </a:lnTo>
                <a:lnTo>
                  <a:pt x="746592" y="4822672"/>
                </a:lnTo>
                <a:lnTo>
                  <a:pt x="736335" y="4821287"/>
                </a:lnTo>
                <a:lnTo>
                  <a:pt x="726076" y="4819900"/>
                </a:lnTo>
                <a:lnTo>
                  <a:pt x="715819" y="4817959"/>
                </a:lnTo>
                <a:lnTo>
                  <a:pt x="705561" y="4816019"/>
                </a:lnTo>
                <a:lnTo>
                  <a:pt x="695026" y="4813524"/>
                </a:lnTo>
                <a:lnTo>
                  <a:pt x="684491" y="4811028"/>
                </a:lnTo>
                <a:lnTo>
                  <a:pt x="674234" y="4807979"/>
                </a:lnTo>
                <a:lnTo>
                  <a:pt x="663699" y="4804653"/>
                </a:lnTo>
                <a:lnTo>
                  <a:pt x="652887" y="4801048"/>
                </a:lnTo>
                <a:lnTo>
                  <a:pt x="642352" y="4797444"/>
                </a:lnTo>
                <a:lnTo>
                  <a:pt x="631817" y="4793008"/>
                </a:lnTo>
                <a:lnTo>
                  <a:pt x="621005" y="4788573"/>
                </a:lnTo>
                <a:lnTo>
                  <a:pt x="615460" y="4786078"/>
                </a:lnTo>
                <a:lnTo>
                  <a:pt x="610193" y="4783583"/>
                </a:lnTo>
                <a:lnTo>
                  <a:pt x="599381" y="4778593"/>
                </a:lnTo>
                <a:lnTo>
                  <a:pt x="594113" y="4775820"/>
                </a:lnTo>
                <a:lnTo>
                  <a:pt x="588291" y="4772770"/>
                </a:lnTo>
                <a:lnTo>
                  <a:pt x="577479" y="4766948"/>
                </a:lnTo>
                <a:lnTo>
                  <a:pt x="566666" y="4760572"/>
                </a:lnTo>
                <a:lnTo>
                  <a:pt x="555855" y="4753918"/>
                </a:lnTo>
                <a:lnTo>
                  <a:pt x="544766" y="4746988"/>
                </a:lnTo>
                <a:lnTo>
                  <a:pt x="539221" y="4743383"/>
                </a:lnTo>
                <a:lnTo>
                  <a:pt x="533953" y="4739503"/>
                </a:lnTo>
                <a:lnTo>
                  <a:pt x="522864" y="4731739"/>
                </a:lnTo>
                <a:lnTo>
                  <a:pt x="512052" y="4723423"/>
                </a:lnTo>
                <a:lnTo>
                  <a:pt x="500963" y="4714829"/>
                </a:lnTo>
                <a:lnTo>
                  <a:pt x="489873" y="4705679"/>
                </a:lnTo>
                <a:lnTo>
                  <a:pt x="478783" y="4696254"/>
                </a:lnTo>
                <a:lnTo>
                  <a:pt x="467972" y="4686274"/>
                </a:lnTo>
                <a:lnTo>
                  <a:pt x="462427" y="4681006"/>
                </a:lnTo>
                <a:lnTo>
                  <a:pt x="456883" y="4676015"/>
                </a:lnTo>
                <a:lnTo>
                  <a:pt x="445793" y="4665204"/>
                </a:lnTo>
                <a:lnTo>
                  <a:pt x="303572" y="4522428"/>
                </a:lnTo>
                <a:lnTo>
                  <a:pt x="161073" y="4380207"/>
                </a:lnTo>
                <a:lnTo>
                  <a:pt x="159132" y="4378543"/>
                </a:lnTo>
                <a:lnTo>
                  <a:pt x="154142" y="4372998"/>
                </a:lnTo>
                <a:lnTo>
                  <a:pt x="150816" y="4369118"/>
                </a:lnTo>
                <a:lnTo>
                  <a:pt x="146657" y="4364404"/>
                </a:lnTo>
                <a:lnTo>
                  <a:pt x="141666" y="4358860"/>
                </a:lnTo>
                <a:lnTo>
                  <a:pt x="136399" y="4352483"/>
                </a:lnTo>
                <a:lnTo>
                  <a:pt x="130855" y="4345275"/>
                </a:lnTo>
                <a:lnTo>
                  <a:pt x="127805" y="4341671"/>
                </a:lnTo>
                <a:lnTo>
                  <a:pt x="124478" y="4337513"/>
                </a:lnTo>
                <a:lnTo>
                  <a:pt x="118101" y="4328918"/>
                </a:lnTo>
                <a:lnTo>
                  <a:pt x="111171" y="4319493"/>
                </a:lnTo>
                <a:lnTo>
                  <a:pt x="104240" y="4309512"/>
                </a:lnTo>
                <a:lnTo>
                  <a:pt x="97032" y="4298977"/>
                </a:lnTo>
                <a:lnTo>
                  <a:pt x="93428" y="4293433"/>
                </a:lnTo>
                <a:lnTo>
                  <a:pt x="89824" y="4287610"/>
                </a:lnTo>
                <a:lnTo>
                  <a:pt x="82339" y="4275689"/>
                </a:lnTo>
                <a:lnTo>
                  <a:pt x="74853" y="4263214"/>
                </a:lnTo>
                <a:lnTo>
                  <a:pt x="67645" y="4249907"/>
                </a:lnTo>
                <a:lnTo>
                  <a:pt x="60160" y="4236322"/>
                </a:lnTo>
                <a:lnTo>
                  <a:pt x="56556" y="4229114"/>
                </a:lnTo>
                <a:lnTo>
                  <a:pt x="53229" y="4221906"/>
                </a:lnTo>
                <a:lnTo>
                  <a:pt x="46298" y="4206935"/>
                </a:lnTo>
                <a:lnTo>
                  <a:pt x="42972" y="4199173"/>
                </a:lnTo>
                <a:lnTo>
                  <a:pt x="39645" y="4191410"/>
                </a:lnTo>
                <a:lnTo>
                  <a:pt x="36317" y="4183648"/>
                </a:lnTo>
                <a:lnTo>
                  <a:pt x="33268" y="4175608"/>
                </a:lnTo>
                <a:lnTo>
                  <a:pt x="30218" y="4167568"/>
                </a:lnTo>
                <a:lnTo>
                  <a:pt x="27447" y="4159251"/>
                </a:lnTo>
                <a:lnTo>
                  <a:pt x="24674" y="4150934"/>
                </a:lnTo>
                <a:lnTo>
                  <a:pt x="21902" y="4142617"/>
                </a:lnTo>
                <a:lnTo>
                  <a:pt x="19407" y="4134023"/>
                </a:lnTo>
                <a:lnTo>
                  <a:pt x="16912" y="4125151"/>
                </a:lnTo>
                <a:lnTo>
                  <a:pt x="14693" y="4116557"/>
                </a:lnTo>
                <a:lnTo>
                  <a:pt x="12476" y="4107686"/>
                </a:lnTo>
                <a:lnTo>
                  <a:pt x="10535" y="4098536"/>
                </a:lnTo>
                <a:lnTo>
                  <a:pt x="8872" y="4089666"/>
                </a:lnTo>
                <a:lnTo>
                  <a:pt x="7208" y="4080239"/>
                </a:lnTo>
                <a:lnTo>
                  <a:pt x="5545" y="4071091"/>
                </a:lnTo>
                <a:lnTo>
                  <a:pt x="4436" y="4061665"/>
                </a:lnTo>
                <a:lnTo>
                  <a:pt x="3327" y="4052239"/>
                </a:lnTo>
                <a:lnTo>
                  <a:pt x="2217" y="4042812"/>
                </a:lnTo>
                <a:lnTo>
                  <a:pt x="1663" y="4033110"/>
                </a:lnTo>
                <a:lnTo>
                  <a:pt x="1109" y="4023407"/>
                </a:lnTo>
                <a:lnTo>
                  <a:pt x="832" y="4013426"/>
                </a:lnTo>
                <a:lnTo>
                  <a:pt x="0" y="4013426"/>
                </a:lnTo>
                <a:lnTo>
                  <a:pt x="0" y="2335700"/>
                </a:lnTo>
                <a:lnTo>
                  <a:pt x="5898" y="23357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79725" y="211667"/>
            <a:ext cx="6084888" cy="46566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9725" y="5013176"/>
            <a:ext cx="6084888" cy="163315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01933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Mosa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488" y="5013176"/>
            <a:ext cx="6343200" cy="1633157"/>
          </a:xfrm>
          <a:custGeom>
            <a:avLst/>
            <a:gdLst/>
            <a:ahLst/>
            <a:cxnLst/>
            <a:rect l="l" t="t" r="r" b="b"/>
            <a:pathLst>
              <a:path w="6343200" h="1224868">
                <a:moveTo>
                  <a:pt x="0" y="0"/>
                </a:moveTo>
                <a:lnTo>
                  <a:pt x="6343200" y="0"/>
                </a:lnTo>
                <a:lnTo>
                  <a:pt x="6343200" y="1224868"/>
                </a:lnTo>
                <a:lnTo>
                  <a:pt x="2742750" y="1224868"/>
                </a:lnTo>
                <a:lnTo>
                  <a:pt x="2130260" y="1224868"/>
                </a:lnTo>
                <a:lnTo>
                  <a:pt x="870282" y="1224868"/>
                </a:lnTo>
                <a:lnTo>
                  <a:pt x="870282" y="1224866"/>
                </a:lnTo>
                <a:lnTo>
                  <a:pt x="786514" y="1224866"/>
                </a:lnTo>
                <a:lnTo>
                  <a:pt x="786514" y="1224034"/>
                </a:lnTo>
                <a:lnTo>
                  <a:pt x="776534" y="1223757"/>
                </a:lnTo>
                <a:lnTo>
                  <a:pt x="766553" y="1223203"/>
                </a:lnTo>
                <a:lnTo>
                  <a:pt x="756572" y="1222371"/>
                </a:lnTo>
                <a:lnTo>
                  <a:pt x="746592" y="1221539"/>
                </a:lnTo>
                <a:lnTo>
                  <a:pt x="736335" y="1220154"/>
                </a:lnTo>
                <a:lnTo>
                  <a:pt x="726076" y="1218767"/>
                </a:lnTo>
                <a:lnTo>
                  <a:pt x="715819" y="1216826"/>
                </a:lnTo>
                <a:lnTo>
                  <a:pt x="705561" y="1214886"/>
                </a:lnTo>
                <a:lnTo>
                  <a:pt x="695026" y="1212391"/>
                </a:lnTo>
                <a:lnTo>
                  <a:pt x="684491" y="1209895"/>
                </a:lnTo>
                <a:lnTo>
                  <a:pt x="674234" y="1206846"/>
                </a:lnTo>
                <a:lnTo>
                  <a:pt x="663699" y="1203520"/>
                </a:lnTo>
                <a:lnTo>
                  <a:pt x="652887" y="1199915"/>
                </a:lnTo>
                <a:lnTo>
                  <a:pt x="642352" y="1196311"/>
                </a:lnTo>
                <a:lnTo>
                  <a:pt x="631817" y="1191875"/>
                </a:lnTo>
                <a:lnTo>
                  <a:pt x="621005" y="1187440"/>
                </a:lnTo>
                <a:lnTo>
                  <a:pt x="615460" y="1184945"/>
                </a:lnTo>
                <a:lnTo>
                  <a:pt x="610193" y="1182450"/>
                </a:lnTo>
                <a:lnTo>
                  <a:pt x="599381" y="1177460"/>
                </a:lnTo>
                <a:lnTo>
                  <a:pt x="594113" y="1174687"/>
                </a:lnTo>
                <a:lnTo>
                  <a:pt x="588291" y="1171637"/>
                </a:lnTo>
                <a:lnTo>
                  <a:pt x="577479" y="1165815"/>
                </a:lnTo>
                <a:lnTo>
                  <a:pt x="566666" y="1159439"/>
                </a:lnTo>
                <a:lnTo>
                  <a:pt x="555855" y="1152785"/>
                </a:lnTo>
                <a:lnTo>
                  <a:pt x="544766" y="1145855"/>
                </a:lnTo>
                <a:lnTo>
                  <a:pt x="539221" y="1142250"/>
                </a:lnTo>
                <a:lnTo>
                  <a:pt x="533953" y="1138370"/>
                </a:lnTo>
                <a:lnTo>
                  <a:pt x="522864" y="1130606"/>
                </a:lnTo>
                <a:lnTo>
                  <a:pt x="512052" y="1122290"/>
                </a:lnTo>
                <a:lnTo>
                  <a:pt x="500963" y="1113696"/>
                </a:lnTo>
                <a:lnTo>
                  <a:pt x="489873" y="1104546"/>
                </a:lnTo>
                <a:lnTo>
                  <a:pt x="478783" y="1095121"/>
                </a:lnTo>
                <a:lnTo>
                  <a:pt x="467972" y="1085141"/>
                </a:lnTo>
                <a:lnTo>
                  <a:pt x="462427" y="1079873"/>
                </a:lnTo>
                <a:lnTo>
                  <a:pt x="456883" y="1074882"/>
                </a:lnTo>
                <a:lnTo>
                  <a:pt x="445793" y="1064071"/>
                </a:lnTo>
                <a:lnTo>
                  <a:pt x="303572" y="921295"/>
                </a:lnTo>
                <a:lnTo>
                  <a:pt x="161073" y="779074"/>
                </a:lnTo>
                <a:lnTo>
                  <a:pt x="159132" y="777410"/>
                </a:lnTo>
                <a:lnTo>
                  <a:pt x="154142" y="771865"/>
                </a:lnTo>
                <a:lnTo>
                  <a:pt x="150816" y="767985"/>
                </a:lnTo>
                <a:lnTo>
                  <a:pt x="146657" y="763271"/>
                </a:lnTo>
                <a:lnTo>
                  <a:pt x="141666" y="757727"/>
                </a:lnTo>
                <a:lnTo>
                  <a:pt x="136399" y="751350"/>
                </a:lnTo>
                <a:lnTo>
                  <a:pt x="130855" y="744142"/>
                </a:lnTo>
                <a:lnTo>
                  <a:pt x="127805" y="740538"/>
                </a:lnTo>
                <a:lnTo>
                  <a:pt x="124478" y="736380"/>
                </a:lnTo>
                <a:lnTo>
                  <a:pt x="118101" y="727785"/>
                </a:lnTo>
                <a:lnTo>
                  <a:pt x="111171" y="718360"/>
                </a:lnTo>
                <a:lnTo>
                  <a:pt x="104240" y="708379"/>
                </a:lnTo>
                <a:lnTo>
                  <a:pt x="97032" y="697844"/>
                </a:lnTo>
                <a:lnTo>
                  <a:pt x="93428" y="692300"/>
                </a:lnTo>
                <a:lnTo>
                  <a:pt x="89824" y="686477"/>
                </a:lnTo>
                <a:lnTo>
                  <a:pt x="82339" y="674556"/>
                </a:lnTo>
                <a:lnTo>
                  <a:pt x="74853" y="662081"/>
                </a:lnTo>
                <a:lnTo>
                  <a:pt x="67645" y="648774"/>
                </a:lnTo>
                <a:lnTo>
                  <a:pt x="60160" y="635189"/>
                </a:lnTo>
                <a:lnTo>
                  <a:pt x="56556" y="627981"/>
                </a:lnTo>
                <a:lnTo>
                  <a:pt x="53229" y="620773"/>
                </a:lnTo>
                <a:lnTo>
                  <a:pt x="46298" y="605802"/>
                </a:lnTo>
                <a:lnTo>
                  <a:pt x="42972" y="598040"/>
                </a:lnTo>
                <a:lnTo>
                  <a:pt x="39645" y="590277"/>
                </a:lnTo>
                <a:lnTo>
                  <a:pt x="36317" y="582515"/>
                </a:lnTo>
                <a:lnTo>
                  <a:pt x="33268" y="574475"/>
                </a:lnTo>
                <a:lnTo>
                  <a:pt x="30218" y="566435"/>
                </a:lnTo>
                <a:lnTo>
                  <a:pt x="27447" y="558118"/>
                </a:lnTo>
                <a:lnTo>
                  <a:pt x="24674" y="549801"/>
                </a:lnTo>
                <a:lnTo>
                  <a:pt x="21902" y="541484"/>
                </a:lnTo>
                <a:lnTo>
                  <a:pt x="19407" y="532890"/>
                </a:lnTo>
                <a:lnTo>
                  <a:pt x="16912" y="524018"/>
                </a:lnTo>
                <a:lnTo>
                  <a:pt x="14693" y="515424"/>
                </a:lnTo>
                <a:lnTo>
                  <a:pt x="12476" y="506553"/>
                </a:lnTo>
                <a:lnTo>
                  <a:pt x="10535" y="497403"/>
                </a:lnTo>
                <a:lnTo>
                  <a:pt x="8872" y="488533"/>
                </a:lnTo>
                <a:lnTo>
                  <a:pt x="7208" y="479106"/>
                </a:lnTo>
                <a:lnTo>
                  <a:pt x="5545" y="469958"/>
                </a:lnTo>
                <a:lnTo>
                  <a:pt x="4436" y="460532"/>
                </a:lnTo>
                <a:lnTo>
                  <a:pt x="3327" y="451106"/>
                </a:lnTo>
                <a:lnTo>
                  <a:pt x="2217" y="441679"/>
                </a:lnTo>
                <a:lnTo>
                  <a:pt x="1663" y="431977"/>
                </a:lnTo>
                <a:lnTo>
                  <a:pt x="1109" y="422274"/>
                </a:lnTo>
                <a:lnTo>
                  <a:pt x="832" y="412293"/>
                </a:lnTo>
                <a:lnTo>
                  <a:pt x="0" y="4122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9389" y="211667"/>
            <a:ext cx="6337300" cy="46566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624639" y="211667"/>
            <a:ext cx="2339975" cy="64346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96360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179512" y="212643"/>
            <a:ext cx="8784976" cy="6432715"/>
          </a:xfrm>
          <a:custGeom>
            <a:avLst/>
            <a:gdLst/>
            <a:ahLst/>
            <a:cxnLst/>
            <a:rect l="l" t="t" r="r" b="b"/>
            <a:pathLst>
              <a:path w="8784976" h="4824536">
                <a:moveTo>
                  <a:pt x="0" y="0"/>
                </a:moveTo>
                <a:lnTo>
                  <a:pt x="8784976" y="0"/>
                </a:lnTo>
                <a:lnTo>
                  <a:pt x="8784976" y="4824536"/>
                </a:lnTo>
                <a:lnTo>
                  <a:pt x="719263" y="4824536"/>
                </a:lnTo>
                <a:lnTo>
                  <a:pt x="710460" y="4822871"/>
                </a:lnTo>
                <a:lnTo>
                  <a:pt x="699850" y="4820358"/>
                </a:lnTo>
                <a:lnTo>
                  <a:pt x="689240" y="4817845"/>
                </a:lnTo>
                <a:lnTo>
                  <a:pt x="678909" y="4814774"/>
                </a:lnTo>
                <a:lnTo>
                  <a:pt x="668299" y="4811423"/>
                </a:lnTo>
                <a:lnTo>
                  <a:pt x="657410" y="4807794"/>
                </a:lnTo>
                <a:lnTo>
                  <a:pt x="646801" y="4804164"/>
                </a:lnTo>
                <a:lnTo>
                  <a:pt x="636191" y="4799697"/>
                </a:lnTo>
                <a:lnTo>
                  <a:pt x="625302" y="4795229"/>
                </a:lnTo>
                <a:lnTo>
                  <a:pt x="619717" y="4792716"/>
                </a:lnTo>
                <a:lnTo>
                  <a:pt x="614413" y="4790204"/>
                </a:lnTo>
                <a:lnTo>
                  <a:pt x="603523" y="4785178"/>
                </a:lnTo>
                <a:lnTo>
                  <a:pt x="598219" y="4782386"/>
                </a:lnTo>
                <a:lnTo>
                  <a:pt x="592355" y="4779314"/>
                </a:lnTo>
                <a:lnTo>
                  <a:pt x="581466" y="4773451"/>
                </a:lnTo>
                <a:lnTo>
                  <a:pt x="570577" y="4767029"/>
                </a:lnTo>
                <a:lnTo>
                  <a:pt x="559688" y="4760328"/>
                </a:lnTo>
                <a:lnTo>
                  <a:pt x="548520" y="4753348"/>
                </a:lnTo>
                <a:lnTo>
                  <a:pt x="542935" y="4749718"/>
                </a:lnTo>
                <a:lnTo>
                  <a:pt x="537631" y="4745810"/>
                </a:lnTo>
                <a:lnTo>
                  <a:pt x="526462" y="4737992"/>
                </a:lnTo>
                <a:lnTo>
                  <a:pt x="515573" y="4729616"/>
                </a:lnTo>
                <a:lnTo>
                  <a:pt x="504405" y="4720960"/>
                </a:lnTo>
                <a:lnTo>
                  <a:pt x="493237" y="4711746"/>
                </a:lnTo>
                <a:lnTo>
                  <a:pt x="482068" y="4702253"/>
                </a:lnTo>
                <a:lnTo>
                  <a:pt x="471179" y="4692202"/>
                </a:lnTo>
                <a:lnTo>
                  <a:pt x="465595" y="4686897"/>
                </a:lnTo>
                <a:lnTo>
                  <a:pt x="460011" y="4681871"/>
                </a:lnTo>
                <a:lnTo>
                  <a:pt x="448843" y="4670982"/>
                </a:lnTo>
                <a:lnTo>
                  <a:pt x="305610" y="4527190"/>
                </a:lnTo>
                <a:lnTo>
                  <a:pt x="162097" y="4383957"/>
                </a:lnTo>
                <a:lnTo>
                  <a:pt x="160143" y="4382282"/>
                </a:lnTo>
                <a:lnTo>
                  <a:pt x="155117" y="4376698"/>
                </a:lnTo>
                <a:lnTo>
                  <a:pt x="151767" y="4372789"/>
                </a:lnTo>
                <a:lnTo>
                  <a:pt x="147578" y="4368042"/>
                </a:lnTo>
                <a:lnTo>
                  <a:pt x="142553" y="4362458"/>
                </a:lnTo>
                <a:lnTo>
                  <a:pt x="137248" y="4356037"/>
                </a:lnTo>
                <a:lnTo>
                  <a:pt x="131664" y="4348777"/>
                </a:lnTo>
                <a:lnTo>
                  <a:pt x="128592" y="4345147"/>
                </a:lnTo>
                <a:lnTo>
                  <a:pt x="125242" y="4340959"/>
                </a:lnTo>
                <a:lnTo>
                  <a:pt x="118820" y="4332304"/>
                </a:lnTo>
                <a:lnTo>
                  <a:pt x="111840" y="4322811"/>
                </a:lnTo>
                <a:lnTo>
                  <a:pt x="104860" y="4312759"/>
                </a:lnTo>
                <a:lnTo>
                  <a:pt x="97600" y="4302150"/>
                </a:lnTo>
                <a:lnTo>
                  <a:pt x="93971" y="4296565"/>
                </a:lnTo>
                <a:lnTo>
                  <a:pt x="90341" y="4290702"/>
                </a:lnTo>
                <a:lnTo>
                  <a:pt x="82802" y="4278696"/>
                </a:lnTo>
                <a:lnTo>
                  <a:pt x="75264" y="4266132"/>
                </a:lnTo>
                <a:lnTo>
                  <a:pt x="68004" y="4252730"/>
                </a:lnTo>
                <a:lnTo>
                  <a:pt x="60466" y="4239049"/>
                </a:lnTo>
                <a:lnTo>
                  <a:pt x="56836" y="4231789"/>
                </a:lnTo>
                <a:lnTo>
                  <a:pt x="53486" y="4224530"/>
                </a:lnTo>
                <a:lnTo>
                  <a:pt x="46506" y="4209453"/>
                </a:lnTo>
                <a:lnTo>
                  <a:pt x="43155" y="4201635"/>
                </a:lnTo>
                <a:lnTo>
                  <a:pt x="39805" y="4193817"/>
                </a:lnTo>
                <a:lnTo>
                  <a:pt x="36454" y="4185999"/>
                </a:lnTo>
                <a:lnTo>
                  <a:pt x="33383" y="4177902"/>
                </a:lnTo>
                <a:lnTo>
                  <a:pt x="30312" y="4169805"/>
                </a:lnTo>
                <a:lnTo>
                  <a:pt x="27520" y="4161429"/>
                </a:lnTo>
                <a:lnTo>
                  <a:pt x="24727" y="4153053"/>
                </a:lnTo>
                <a:lnTo>
                  <a:pt x="21935" y="4144677"/>
                </a:lnTo>
                <a:lnTo>
                  <a:pt x="19422" y="4136021"/>
                </a:lnTo>
                <a:lnTo>
                  <a:pt x="16910" y="4127087"/>
                </a:lnTo>
                <a:lnTo>
                  <a:pt x="14676" y="4118431"/>
                </a:lnTo>
                <a:lnTo>
                  <a:pt x="12442" y="4109497"/>
                </a:lnTo>
                <a:lnTo>
                  <a:pt x="10488" y="4100283"/>
                </a:lnTo>
                <a:lnTo>
                  <a:pt x="8813" y="4091348"/>
                </a:lnTo>
                <a:lnTo>
                  <a:pt x="7137" y="4081855"/>
                </a:lnTo>
                <a:lnTo>
                  <a:pt x="5462" y="4072641"/>
                </a:lnTo>
                <a:lnTo>
                  <a:pt x="4345" y="4063148"/>
                </a:lnTo>
                <a:lnTo>
                  <a:pt x="3228" y="4053655"/>
                </a:lnTo>
                <a:lnTo>
                  <a:pt x="2112" y="4044162"/>
                </a:lnTo>
                <a:lnTo>
                  <a:pt x="1553" y="4034390"/>
                </a:lnTo>
                <a:lnTo>
                  <a:pt x="995" y="4024618"/>
                </a:lnTo>
                <a:lnTo>
                  <a:pt x="716" y="4014566"/>
                </a:lnTo>
                <a:lnTo>
                  <a:pt x="0" y="4014566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79585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osa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20"/>
          </p:nvPr>
        </p:nvSpPr>
        <p:spPr>
          <a:xfrm>
            <a:off x="2879725" y="5013176"/>
            <a:ext cx="6084888" cy="1632331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2879725" y="211667"/>
            <a:ext cx="6084888" cy="4656667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179512" y="212643"/>
            <a:ext cx="2592288" cy="6432715"/>
          </a:xfrm>
          <a:custGeom>
            <a:avLst/>
            <a:gdLst/>
            <a:ahLst/>
            <a:cxnLst/>
            <a:rect l="l" t="t" r="r" b="b"/>
            <a:pathLst>
              <a:path w="2592288" h="4824536">
                <a:moveTo>
                  <a:pt x="0" y="0"/>
                </a:moveTo>
                <a:lnTo>
                  <a:pt x="2592288" y="0"/>
                </a:lnTo>
                <a:lnTo>
                  <a:pt x="2592288" y="4824536"/>
                </a:lnTo>
                <a:lnTo>
                  <a:pt x="719263" y="4824536"/>
                </a:lnTo>
                <a:lnTo>
                  <a:pt x="710460" y="4822871"/>
                </a:lnTo>
                <a:lnTo>
                  <a:pt x="699850" y="4820358"/>
                </a:lnTo>
                <a:lnTo>
                  <a:pt x="689240" y="4817845"/>
                </a:lnTo>
                <a:lnTo>
                  <a:pt x="678909" y="4814774"/>
                </a:lnTo>
                <a:lnTo>
                  <a:pt x="668299" y="4811423"/>
                </a:lnTo>
                <a:lnTo>
                  <a:pt x="657410" y="4807794"/>
                </a:lnTo>
                <a:lnTo>
                  <a:pt x="646801" y="4804164"/>
                </a:lnTo>
                <a:lnTo>
                  <a:pt x="636191" y="4799697"/>
                </a:lnTo>
                <a:lnTo>
                  <a:pt x="625302" y="4795229"/>
                </a:lnTo>
                <a:lnTo>
                  <a:pt x="619717" y="4792716"/>
                </a:lnTo>
                <a:lnTo>
                  <a:pt x="614413" y="4790204"/>
                </a:lnTo>
                <a:lnTo>
                  <a:pt x="603523" y="4785178"/>
                </a:lnTo>
                <a:lnTo>
                  <a:pt x="598219" y="4782386"/>
                </a:lnTo>
                <a:lnTo>
                  <a:pt x="592355" y="4779314"/>
                </a:lnTo>
                <a:lnTo>
                  <a:pt x="581466" y="4773451"/>
                </a:lnTo>
                <a:lnTo>
                  <a:pt x="570577" y="4767029"/>
                </a:lnTo>
                <a:lnTo>
                  <a:pt x="559688" y="4760328"/>
                </a:lnTo>
                <a:lnTo>
                  <a:pt x="548520" y="4753348"/>
                </a:lnTo>
                <a:lnTo>
                  <a:pt x="542935" y="4749718"/>
                </a:lnTo>
                <a:lnTo>
                  <a:pt x="537631" y="4745810"/>
                </a:lnTo>
                <a:lnTo>
                  <a:pt x="526462" y="4737992"/>
                </a:lnTo>
                <a:lnTo>
                  <a:pt x="515573" y="4729616"/>
                </a:lnTo>
                <a:lnTo>
                  <a:pt x="504405" y="4720960"/>
                </a:lnTo>
                <a:lnTo>
                  <a:pt x="493237" y="4711746"/>
                </a:lnTo>
                <a:lnTo>
                  <a:pt x="482068" y="4702253"/>
                </a:lnTo>
                <a:lnTo>
                  <a:pt x="471179" y="4692202"/>
                </a:lnTo>
                <a:lnTo>
                  <a:pt x="465595" y="4686897"/>
                </a:lnTo>
                <a:lnTo>
                  <a:pt x="460011" y="4681871"/>
                </a:lnTo>
                <a:lnTo>
                  <a:pt x="448843" y="4670982"/>
                </a:lnTo>
                <a:lnTo>
                  <a:pt x="305610" y="4527190"/>
                </a:lnTo>
                <a:lnTo>
                  <a:pt x="162097" y="4383957"/>
                </a:lnTo>
                <a:lnTo>
                  <a:pt x="160143" y="4382282"/>
                </a:lnTo>
                <a:lnTo>
                  <a:pt x="155117" y="4376698"/>
                </a:lnTo>
                <a:lnTo>
                  <a:pt x="151767" y="4372789"/>
                </a:lnTo>
                <a:lnTo>
                  <a:pt x="147578" y="4368042"/>
                </a:lnTo>
                <a:lnTo>
                  <a:pt x="142553" y="4362458"/>
                </a:lnTo>
                <a:lnTo>
                  <a:pt x="137248" y="4356037"/>
                </a:lnTo>
                <a:lnTo>
                  <a:pt x="131664" y="4348777"/>
                </a:lnTo>
                <a:lnTo>
                  <a:pt x="128592" y="4345147"/>
                </a:lnTo>
                <a:lnTo>
                  <a:pt x="125242" y="4340959"/>
                </a:lnTo>
                <a:lnTo>
                  <a:pt x="118820" y="4332304"/>
                </a:lnTo>
                <a:lnTo>
                  <a:pt x="111840" y="4322811"/>
                </a:lnTo>
                <a:lnTo>
                  <a:pt x="104860" y="4312759"/>
                </a:lnTo>
                <a:lnTo>
                  <a:pt x="97600" y="4302150"/>
                </a:lnTo>
                <a:lnTo>
                  <a:pt x="93971" y="4296565"/>
                </a:lnTo>
                <a:lnTo>
                  <a:pt x="90341" y="4290702"/>
                </a:lnTo>
                <a:lnTo>
                  <a:pt x="82802" y="4278696"/>
                </a:lnTo>
                <a:lnTo>
                  <a:pt x="75264" y="4266132"/>
                </a:lnTo>
                <a:lnTo>
                  <a:pt x="68004" y="4252730"/>
                </a:lnTo>
                <a:lnTo>
                  <a:pt x="60466" y="4239049"/>
                </a:lnTo>
                <a:lnTo>
                  <a:pt x="56836" y="4231789"/>
                </a:lnTo>
                <a:lnTo>
                  <a:pt x="53486" y="4224530"/>
                </a:lnTo>
                <a:lnTo>
                  <a:pt x="46506" y="4209453"/>
                </a:lnTo>
                <a:lnTo>
                  <a:pt x="43155" y="4201635"/>
                </a:lnTo>
                <a:lnTo>
                  <a:pt x="39805" y="4193817"/>
                </a:lnTo>
                <a:lnTo>
                  <a:pt x="36454" y="4185999"/>
                </a:lnTo>
                <a:lnTo>
                  <a:pt x="33383" y="4177902"/>
                </a:lnTo>
                <a:lnTo>
                  <a:pt x="30312" y="4169805"/>
                </a:lnTo>
                <a:lnTo>
                  <a:pt x="27520" y="4161429"/>
                </a:lnTo>
                <a:lnTo>
                  <a:pt x="24727" y="4153053"/>
                </a:lnTo>
                <a:lnTo>
                  <a:pt x="21935" y="4144677"/>
                </a:lnTo>
                <a:lnTo>
                  <a:pt x="19422" y="4136021"/>
                </a:lnTo>
                <a:lnTo>
                  <a:pt x="16910" y="4127087"/>
                </a:lnTo>
                <a:lnTo>
                  <a:pt x="14676" y="4118431"/>
                </a:lnTo>
                <a:lnTo>
                  <a:pt x="12442" y="4109497"/>
                </a:lnTo>
                <a:lnTo>
                  <a:pt x="10488" y="4100283"/>
                </a:lnTo>
                <a:lnTo>
                  <a:pt x="8813" y="4091348"/>
                </a:lnTo>
                <a:lnTo>
                  <a:pt x="7137" y="4081855"/>
                </a:lnTo>
                <a:lnTo>
                  <a:pt x="5462" y="4072641"/>
                </a:lnTo>
                <a:lnTo>
                  <a:pt x="4345" y="4063148"/>
                </a:lnTo>
                <a:lnTo>
                  <a:pt x="3228" y="4053655"/>
                </a:lnTo>
                <a:lnTo>
                  <a:pt x="2112" y="4044162"/>
                </a:lnTo>
                <a:lnTo>
                  <a:pt x="1553" y="4034390"/>
                </a:lnTo>
                <a:lnTo>
                  <a:pt x="995" y="4024618"/>
                </a:lnTo>
                <a:lnTo>
                  <a:pt x="716" y="4014566"/>
                </a:lnTo>
                <a:lnTo>
                  <a:pt x="0" y="4014566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7732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osa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179512" y="5013176"/>
            <a:ext cx="6336704" cy="1632181"/>
          </a:xfrm>
          <a:custGeom>
            <a:avLst/>
            <a:gdLst/>
            <a:ahLst/>
            <a:cxnLst/>
            <a:rect l="l" t="t" r="r" b="b"/>
            <a:pathLst>
              <a:path w="6336704" h="1224136">
                <a:moveTo>
                  <a:pt x="0" y="0"/>
                </a:moveTo>
                <a:lnTo>
                  <a:pt x="6336704" y="0"/>
                </a:lnTo>
                <a:lnTo>
                  <a:pt x="6336704" y="1224136"/>
                </a:lnTo>
                <a:lnTo>
                  <a:pt x="719263" y="1224136"/>
                </a:lnTo>
                <a:lnTo>
                  <a:pt x="710460" y="1222471"/>
                </a:lnTo>
                <a:lnTo>
                  <a:pt x="699850" y="1219958"/>
                </a:lnTo>
                <a:lnTo>
                  <a:pt x="689240" y="1217445"/>
                </a:lnTo>
                <a:lnTo>
                  <a:pt x="678909" y="1214374"/>
                </a:lnTo>
                <a:lnTo>
                  <a:pt x="668299" y="1211023"/>
                </a:lnTo>
                <a:lnTo>
                  <a:pt x="657410" y="1207394"/>
                </a:lnTo>
                <a:lnTo>
                  <a:pt x="646801" y="1203764"/>
                </a:lnTo>
                <a:lnTo>
                  <a:pt x="636191" y="1199297"/>
                </a:lnTo>
                <a:lnTo>
                  <a:pt x="625302" y="1194829"/>
                </a:lnTo>
                <a:lnTo>
                  <a:pt x="619717" y="1192316"/>
                </a:lnTo>
                <a:lnTo>
                  <a:pt x="614413" y="1189804"/>
                </a:lnTo>
                <a:lnTo>
                  <a:pt x="603523" y="1184778"/>
                </a:lnTo>
                <a:lnTo>
                  <a:pt x="598219" y="1181986"/>
                </a:lnTo>
                <a:lnTo>
                  <a:pt x="592355" y="1178914"/>
                </a:lnTo>
                <a:lnTo>
                  <a:pt x="581466" y="1173051"/>
                </a:lnTo>
                <a:lnTo>
                  <a:pt x="570577" y="1166629"/>
                </a:lnTo>
                <a:lnTo>
                  <a:pt x="559688" y="1159928"/>
                </a:lnTo>
                <a:lnTo>
                  <a:pt x="548520" y="1152948"/>
                </a:lnTo>
                <a:lnTo>
                  <a:pt x="542935" y="1149318"/>
                </a:lnTo>
                <a:lnTo>
                  <a:pt x="537631" y="1145410"/>
                </a:lnTo>
                <a:lnTo>
                  <a:pt x="526462" y="1137592"/>
                </a:lnTo>
                <a:lnTo>
                  <a:pt x="515573" y="1129216"/>
                </a:lnTo>
                <a:lnTo>
                  <a:pt x="504405" y="1120560"/>
                </a:lnTo>
                <a:lnTo>
                  <a:pt x="493237" y="1111346"/>
                </a:lnTo>
                <a:lnTo>
                  <a:pt x="482068" y="1101853"/>
                </a:lnTo>
                <a:lnTo>
                  <a:pt x="471179" y="1091802"/>
                </a:lnTo>
                <a:lnTo>
                  <a:pt x="465595" y="1086497"/>
                </a:lnTo>
                <a:lnTo>
                  <a:pt x="460011" y="1081471"/>
                </a:lnTo>
                <a:lnTo>
                  <a:pt x="448843" y="1070582"/>
                </a:lnTo>
                <a:lnTo>
                  <a:pt x="305610" y="926790"/>
                </a:lnTo>
                <a:lnTo>
                  <a:pt x="162097" y="783557"/>
                </a:lnTo>
                <a:lnTo>
                  <a:pt x="160143" y="781882"/>
                </a:lnTo>
                <a:lnTo>
                  <a:pt x="155117" y="776298"/>
                </a:lnTo>
                <a:lnTo>
                  <a:pt x="151767" y="772389"/>
                </a:lnTo>
                <a:lnTo>
                  <a:pt x="147578" y="767642"/>
                </a:lnTo>
                <a:lnTo>
                  <a:pt x="142553" y="762058"/>
                </a:lnTo>
                <a:lnTo>
                  <a:pt x="137248" y="755637"/>
                </a:lnTo>
                <a:lnTo>
                  <a:pt x="131664" y="748377"/>
                </a:lnTo>
                <a:lnTo>
                  <a:pt x="128592" y="744747"/>
                </a:lnTo>
                <a:lnTo>
                  <a:pt x="125242" y="740559"/>
                </a:lnTo>
                <a:lnTo>
                  <a:pt x="118820" y="731904"/>
                </a:lnTo>
                <a:lnTo>
                  <a:pt x="111840" y="722411"/>
                </a:lnTo>
                <a:lnTo>
                  <a:pt x="104860" y="712359"/>
                </a:lnTo>
                <a:lnTo>
                  <a:pt x="97600" y="701750"/>
                </a:lnTo>
                <a:lnTo>
                  <a:pt x="93971" y="696165"/>
                </a:lnTo>
                <a:lnTo>
                  <a:pt x="90341" y="690302"/>
                </a:lnTo>
                <a:lnTo>
                  <a:pt x="82802" y="678296"/>
                </a:lnTo>
                <a:lnTo>
                  <a:pt x="75264" y="665732"/>
                </a:lnTo>
                <a:lnTo>
                  <a:pt x="68004" y="652330"/>
                </a:lnTo>
                <a:lnTo>
                  <a:pt x="60466" y="638649"/>
                </a:lnTo>
                <a:lnTo>
                  <a:pt x="56836" y="631389"/>
                </a:lnTo>
                <a:lnTo>
                  <a:pt x="53486" y="624130"/>
                </a:lnTo>
                <a:lnTo>
                  <a:pt x="46506" y="609053"/>
                </a:lnTo>
                <a:lnTo>
                  <a:pt x="43155" y="601235"/>
                </a:lnTo>
                <a:lnTo>
                  <a:pt x="39805" y="593417"/>
                </a:lnTo>
                <a:lnTo>
                  <a:pt x="36454" y="585599"/>
                </a:lnTo>
                <a:lnTo>
                  <a:pt x="33383" y="577502"/>
                </a:lnTo>
                <a:lnTo>
                  <a:pt x="30312" y="569405"/>
                </a:lnTo>
                <a:lnTo>
                  <a:pt x="27520" y="561029"/>
                </a:lnTo>
                <a:lnTo>
                  <a:pt x="24727" y="552653"/>
                </a:lnTo>
                <a:lnTo>
                  <a:pt x="21935" y="544277"/>
                </a:lnTo>
                <a:lnTo>
                  <a:pt x="19422" y="535621"/>
                </a:lnTo>
                <a:lnTo>
                  <a:pt x="16910" y="526687"/>
                </a:lnTo>
                <a:lnTo>
                  <a:pt x="14676" y="518031"/>
                </a:lnTo>
                <a:lnTo>
                  <a:pt x="12442" y="509097"/>
                </a:lnTo>
                <a:lnTo>
                  <a:pt x="10488" y="499883"/>
                </a:lnTo>
                <a:lnTo>
                  <a:pt x="8813" y="490948"/>
                </a:lnTo>
                <a:lnTo>
                  <a:pt x="7137" y="481455"/>
                </a:lnTo>
                <a:lnTo>
                  <a:pt x="5462" y="472241"/>
                </a:lnTo>
                <a:lnTo>
                  <a:pt x="4345" y="462748"/>
                </a:lnTo>
                <a:lnTo>
                  <a:pt x="3228" y="453255"/>
                </a:lnTo>
                <a:lnTo>
                  <a:pt x="2112" y="443762"/>
                </a:lnTo>
                <a:lnTo>
                  <a:pt x="1553" y="433990"/>
                </a:lnTo>
                <a:lnTo>
                  <a:pt x="995" y="424218"/>
                </a:lnTo>
                <a:lnTo>
                  <a:pt x="716" y="414166"/>
                </a:lnTo>
                <a:lnTo>
                  <a:pt x="0" y="414166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9"/>
          </p:nvPr>
        </p:nvSpPr>
        <p:spPr>
          <a:xfrm>
            <a:off x="179513" y="211667"/>
            <a:ext cx="6336703" cy="4656667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20"/>
          </p:nvPr>
        </p:nvSpPr>
        <p:spPr>
          <a:xfrm>
            <a:off x="6624229" y="211667"/>
            <a:ext cx="2340259" cy="6433691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99375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9" y="211667"/>
            <a:ext cx="8785225" cy="6434667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800" b="0" i="0" dirty="0">
              <a:latin typeface="LahitapiolaSlab 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9" y="1605128"/>
            <a:ext cx="7921625" cy="3072011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6800" b="0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Kiitos</a:t>
            </a:r>
            <a:r>
              <a:rPr lang="en-US" dirty="0" smtClean="0"/>
              <a:t>!</a:t>
            </a:r>
            <a:endParaRPr lang="fi-FI" dirty="0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5670688"/>
            <a:ext cx="1224000" cy="337465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33518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206C-6295-364E-9B56-B524277A59C4}" type="datetimeFigureOut">
              <a:rPr lang="fi-FI"/>
              <a:pPr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1C63-E210-A348-98B9-13A02304F8F9}" type="slidenum">
              <a:rPr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8A206C-6295-364E-9B56-B524277A59C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 defTabSz="457200"/>
              <a:t>1.3.2018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391C63-E210-A348-98B9-13A02304F8F9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356659"/>
            <a:ext cx="7921625" cy="11521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9" y="2084917"/>
            <a:ext cx="7921625" cy="36491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117299"/>
            <a:ext cx="1080120" cy="192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fld id="{11905C81-AC83-4DEB-B599-AB9BB7F4E725}" type="datetimeFigureOut">
              <a:rPr lang="fi-FI" smtClean="0"/>
              <a:pPr/>
              <a:t>1.3.2018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0238" y="6117299"/>
            <a:ext cx="5624090" cy="192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6117299"/>
            <a:ext cx="216396" cy="1920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1189" y="1604433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/>
          <p:cNvSpPr>
            <a:spLocks noChangeAspect="1" noEditPoints="1"/>
          </p:cNvSpPr>
          <p:nvPr/>
        </p:nvSpPr>
        <p:spPr bwMode="auto">
          <a:xfrm>
            <a:off x="7668344" y="6068499"/>
            <a:ext cx="1044000" cy="287837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6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baseline="0">
          <a:solidFill>
            <a:schemeClr val="accent1"/>
          </a:solidFill>
          <a:latin typeface="LahitapiolaSlab 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358775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538163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715963" indent="-1778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895350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1074738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33513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12900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FI/TXT/?uri=CELEX:32016R0679#ntr4-L_2016119FI.01000101-E0004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esverkosto.fi/" TargetMode="External"/><Relationship Id="rId2" Type="http://schemas.openxmlformats.org/officeDocument/2006/relationships/hyperlink" Target="http://www.kierratyskeskus.fi/VET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astakkaisista kulmista pyöristetty suorakulmio 3"/>
          <p:cNvSpPr/>
          <p:nvPr/>
        </p:nvSpPr>
        <p:spPr>
          <a:xfrm flipH="1">
            <a:off x="685800" y="3234813"/>
            <a:ext cx="7772400" cy="286661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733626"/>
            <a:ext cx="7772400" cy="1051379"/>
          </a:xfrm>
        </p:spPr>
        <p:txBody>
          <a:bodyPr>
            <a:noAutofit/>
          </a:bodyPr>
          <a:lstStyle/>
          <a:p>
            <a:r>
              <a:rPr lang="fi-FI" sz="4800" b="1" baseline="30000" dirty="0" smtClean="0">
                <a:solidFill>
                  <a:srgbClr val="FF7300"/>
                </a:solidFill>
                <a:latin typeface="Neo Sans Pro" panose="020B0504030504040204" pitchFamily="34" charset="0"/>
                <a:cs typeface="Verdana"/>
              </a:rPr>
              <a:t>Vuolle Setlementti ry</a:t>
            </a:r>
            <a:br>
              <a:rPr lang="fi-FI" sz="4800" b="1" baseline="30000" dirty="0" smtClean="0">
                <a:solidFill>
                  <a:srgbClr val="FF7300"/>
                </a:solidFill>
                <a:latin typeface="Neo Sans Pro" panose="020B0504030504040204" pitchFamily="34" charset="0"/>
                <a:cs typeface="Verdana"/>
              </a:rPr>
            </a:br>
            <a:r>
              <a:rPr lang="fi-FI" sz="3600" baseline="30000" dirty="0" smtClean="0">
                <a:latin typeface="Neo Sans Pro" panose="020B0504030504040204" pitchFamily="34" charset="0"/>
                <a:cs typeface="Verdana"/>
              </a:rPr>
              <a:t>Laajasti </a:t>
            </a:r>
            <a:r>
              <a:rPr lang="fi-FI" sz="3600" baseline="30000" smtClean="0">
                <a:latin typeface="Neo Sans Pro" panose="020B0504030504040204" pitchFamily="34" charset="0"/>
                <a:cs typeface="Verdana"/>
              </a:rPr>
              <a:t>lähellä elämää.</a:t>
            </a:r>
            <a:endParaRPr lang="fi-FI" sz="3600" dirty="0">
              <a:latin typeface="Neo Sans Pro" panose="020B0504030504040204" pitchFamily="34" charset="0"/>
              <a:cs typeface="Verdana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184" y="4861549"/>
            <a:ext cx="2579632" cy="1119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1512" y="1839912"/>
            <a:ext cx="7139215" cy="46087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sz="1800" b="1" dirty="0" smtClean="0">
                <a:latin typeface="Verdana"/>
                <a:cs typeface="Verdana"/>
              </a:rPr>
              <a:t>Työturvallisuus vapaaehtoistoiminnassa</a:t>
            </a:r>
          </a:p>
          <a:p>
            <a:r>
              <a:rPr lang="fi-FI" sz="1800" dirty="0" smtClean="0">
                <a:latin typeface="Verdana"/>
                <a:cs typeface="Verdana"/>
              </a:rPr>
              <a:t>Työturvallisuuslaki 23.8.2002/738 määrittelee myös vapaaehtoistoimintaa, järjestävän tahon huolehdittava ettei vapaaehtoisen turvallisuus ja terveys vaarannu.</a:t>
            </a:r>
          </a:p>
          <a:p>
            <a:r>
              <a:rPr lang="fi-FI" sz="1800" dirty="0" smtClean="0">
                <a:latin typeface="Verdana"/>
                <a:cs typeface="Verdana"/>
              </a:rPr>
              <a:t>Alaikäisten kohdalla sovelletaan työturvallisuuslakia, mikäli tehtävät ovat samankaltaisia kuin työntekijöillä (esim. terveystarkastus pitkäkestoisissa/raskaissa tehtävissä).</a:t>
            </a:r>
          </a:p>
          <a:p>
            <a:r>
              <a:rPr lang="fi-FI" sz="1800" dirty="0" smtClean="0">
                <a:latin typeface="Verdana"/>
                <a:cs typeface="Verdana"/>
              </a:rPr>
              <a:t>Huomioidaan tilat, toiminnan luonne ja vapaaehtoisen vastuullisuus toiminnassa (perehdytys).</a:t>
            </a:r>
            <a:endParaRPr lang="fi-FI" sz="1800" dirty="0">
              <a:latin typeface="Verdana"/>
              <a:cs typeface="Verdana"/>
            </a:endParaRPr>
          </a:p>
          <a:p>
            <a:pPr>
              <a:buNone/>
            </a:pPr>
            <a:r>
              <a:rPr lang="fi-FI" sz="1800" b="1" dirty="0" smtClean="0">
                <a:latin typeface="Verdana"/>
                <a:cs typeface="Verdana"/>
              </a:rPr>
              <a:t>Vakuutus</a:t>
            </a:r>
            <a:endParaRPr lang="fi-FI" sz="1800" b="1" dirty="0">
              <a:latin typeface="Verdana"/>
              <a:cs typeface="Verdana"/>
            </a:endParaRPr>
          </a:p>
          <a:p>
            <a:r>
              <a:rPr lang="fi-FI" sz="1800" dirty="0" smtClean="0">
                <a:latin typeface="Verdana"/>
                <a:cs typeface="Verdana"/>
              </a:rPr>
              <a:t>Ryhmätapaturmavakuutus, vastuuvakuutus, turvapaikanhakijoiden vakuuttaminen</a:t>
            </a:r>
          </a:p>
          <a:p>
            <a:r>
              <a:rPr lang="fi-FI" sz="1800" dirty="0" smtClean="0">
                <a:latin typeface="Verdana"/>
                <a:cs typeface="Verdana"/>
              </a:rPr>
              <a:t>Vakuutusvaihtoehtoja useita eri yhtiöissä. Koulutuksemme jaamme osan LähiTapiolan järjestämästä vapaaehtoistyön vakuuttaminen- esityksestä  </a:t>
            </a:r>
            <a:endParaRPr lang="fi-FI" sz="1800" dirty="0">
              <a:latin typeface="Verdana"/>
              <a:cs typeface="Verdana"/>
            </a:endParaRPr>
          </a:p>
          <a:p>
            <a:pPr marL="0" lvl="0" indent="0">
              <a:buNone/>
            </a:pPr>
            <a:endParaRPr lang="fi-FI" sz="1800" b="1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buNone/>
            </a:pPr>
            <a:endParaRPr lang="fi-FI" sz="1800" dirty="0" smtClean="0">
              <a:latin typeface="Verdana"/>
              <a:cs typeface="Verdana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1513" y="514350"/>
            <a:ext cx="6204859" cy="1143000"/>
          </a:xfrm>
        </p:spPr>
        <p:txBody>
          <a:bodyPr>
            <a:normAutofit/>
          </a:bodyPr>
          <a:lstStyle/>
          <a:p>
            <a:pPr algn="l"/>
            <a:r>
              <a:rPr lang="fi-FI" sz="2400" b="1" dirty="0" smtClean="0">
                <a:solidFill>
                  <a:srgbClr val="FF7300"/>
                </a:solidFill>
                <a:latin typeface="Verdana"/>
                <a:cs typeface="Verdana"/>
              </a:rPr>
              <a:t>Vapaaehtoinen yleishyödyllisessä yhdistyksessä 2</a:t>
            </a:r>
            <a:endParaRPr lang="fi-FI" sz="24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14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27290"/>
            <a:ext cx="8229600" cy="990348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>Vapaaehtoisen taustan </a:t>
            </a:r>
            <a:b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</a:br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>selvittäminen 1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27552"/>
            <a:ext cx="8229600" cy="48986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Haastattelu</a:t>
            </a:r>
          </a:p>
          <a:p>
            <a:pPr marL="0" indent="0">
              <a:buNone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Mieti, mitkä ovat sellaisia ominaisuuksia tai taitoja, joita vapaaehtoinen tehtävässä tarvitsee</a:t>
            </a:r>
          </a:p>
          <a:p>
            <a:pPr marL="514350" indent="-514350">
              <a:buAutoNum type="arabicPeriod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Mistä tehtävistä vapaaehtoinen on kiinnostunut?</a:t>
            </a:r>
          </a:p>
          <a:p>
            <a:pPr marL="514350" indent="-514350">
              <a:buAutoNum type="arabicPeriod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Missä paikassa, millaisia kellonaikoina,  … </a:t>
            </a:r>
          </a:p>
          <a:p>
            <a:pPr marL="514350" indent="-514350">
              <a:buAutoNum type="arabicPeriod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Onko jotain muita tehtävän suorittamisen kannalta olennaisia asioita, jotka organisaation on hyvä tietää ja jotka vapaaehtoinen haluaa kertoa </a:t>
            </a:r>
          </a:p>
          <a:p>
            <a:pPr marL="514350" indent="-514350">
              <a:buAutoNum type="arabicPeriod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Kysyä voi, miksi vapaaehtoinen haluaa tulle juuri tähän yhdistykseen</a:t>
            </a:r>
          </a:p>
          <a:p>
            <a:pPr marL="0" indent="0">
              <a:buNone/>
            </a:pP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</a:t>
            </a:r>
            <a:r>
              <a:rPr lang="fi-FI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kysytä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Vapaaehtoisen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haastattalussa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syytä olla erittäin tarkka, mitä kysyy </a:t>
            </a:r>
          </a:p>
          <a:p>
            <a:pPr marL="0" indent="0">
              <a:buNone/>
            </a:pP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(vrt. ohjeet  työhaastatteluun ) </a:t>
            </a: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Arkaluontoisia, yksityisasioita kuten onko haastateltava työtön, seksuaalinen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suuntautuminen, päihteettömyys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kysytään vain vapaaehtoistehtävän kannalta oleelliset kysymykset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Vapaaehtoistoiminnan järjestäjä voi ottaa yhteyttä edelliseen vapaaehtoistoiminnan järjestäjään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Mitä vapaaehtoisesta voidaan kertoa toiselle toiminnan järjestäjälle? Täytyy huomioida myös oma salassapitovelvollisuus vapaaehtoista kohtaan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1512" y="1839912"/>
            <a:ext cx="7139215" cy="46087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i-FI" sz="1800" dirty="0" smtClean="0">
                <a:latin typeface="Verdana"/>
                <a:cs typeface="Verdana"/>
              </a:rPr>
              <a:t>Laki lasten </a:t>
            </a:r>
            <a:r>
              <a:rPr lang="fi-FI" sz="1800" dirty="0">
                <a:latin typeface="Verdana"/>
                <a:cs typeface="Verdana"/>
              </a:rPr>
              <a:t>kanssa toimivien vapaaehtoisten </a:t>
            </a:r>
            <a:r>
              <a:rPr lang="fi-FI" sz="1800" dirty="0" smtClean="0">
                <a:latin typeface="Verdana"/>
                <a:cs typeface="Verdana"/>
              </a:rPr>
              <a:t>rikostaustan selvittämisestä 5 § 148/2014, oikeus pyytää rikosrekisteriote</a:t>
            </a:r>
            <a:endParaRPr lang="fi-FI" sz="1800" dirty="0">
              <a:latin typeface="Verdana"/>
              <a:cs typeface="Verdana"/>
            </a:endParaRPr>
          </a:p>
          <a:p>
            <a:pPr>
              <a:buNone/>
            </a:pPr>
            <a:endParaRPr lang="fi-FI" sz="1800" dirty="0">
              <a:latin typeface="Verdana"/>
              <a:cs typeface="Verdana"/>
            </a:endParaRPr>
          </a:p>
          <a:p>
            <a:pPr>
              <a:buNone/>
            </a:pPr>
            <a:r>
              <a:rPr lang="fi-FI" sz="1800" b="1" dirty="0" smtClean="0">
                <a:latin typeface="Verdana"/>
                <a:cs typeface="Verdana"/>
              </a:rPr>
              <a:t>Milloin tarpeen?</a:t>
            </a:r>
            <a:endParaRPr lang="fi-FI" sz="1800" b="1" dirty="0">
              <a:latin typeface="Verdana"/>
              <a:cs typeface="Verdana"/>
            </a:endParaRPr>
          </a:p>
          <a:p>
            <a:r>
              <a:rPr lang="fi-FI" sz="1800" dirty="0" smtClean="0">
                <a:latin typeface="Verdana"/>
                <a:cs typeface="Verdana"/>
              </a:rPr>
              <a:t>Toimiessa alaikäisten parissa</a:t>
            </a:r>
          </a:p>
          <a:p>
            <a:r>
              <a:rPr lang="fi-FI" sz="1800" dirty="0" smtClean="0">
                <a:latin typeface="Verdana"/>
                <a:cs typeface="Verdana"/>
              </a:rPr>
              <a:t>Toimiessa rikoksen uhrien parissa</a:t>
            </a:r>
          </a:p>
          <a:p>
            <a:r>
              <a:rPr lang="fi-FI" sz="1800" dirty="0" smtClean="0">
                <a:latin typeface="Verdana"/>
                <a:cs typeface="Verdana"/>
              </a:rPr>
              <a:t>Tilataan vapaaehtoisen </a:t>
            </a:r>
            <a:r>
              <a:rPr lang="fi-FI" sz="1800" dirty="0" smtClean="0">
                <a:solidFill>
                  <a:srgbClr val="FF0000"/>
                </a:solidFill>
                <a:latin typeface="Verdana"/>
                <a:cs typeface="Verdana"/>
              </a:rPr>
              <a:t>kirjallisella</a:t>
            </a:r>
            <a:r>
              <a:rPr lang="fi-FI" sz="1800" dirty="0" smtClean="0">
                <a:latin typeface="Verdana"/>
                <a:cs typeface="Verdana"/>
              </a:rPr>
              <a:t> suostumuksella ja </a:t>
            </a:r>
            <a:r>
              <a:rPr lang="fi-FI" sz="1800" dirty="0" err="1" smtClean="0">
                <a:latin typeface="Verdana"/>
                <a:cs typeface="Verdana"/>
              </a:rPr>
              <a:t>hetulla</a:t>
            </a:r>
            <a:endParaRPr lang="fi-FI" sz="1800" dirty="0">
              <a:latin typeface="Verdana"/>
              <a:cs typeface="Verdan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latin typeface="Verdana"/>
                <a:cs typeface="Verdana"/>
              </a:rPr>
              <a:t>K</a:t>
            </a:r>
            <a:r>
              <a:rPr lang="fi-FI" sz="1800" dirty="0" smtClean="0">
                <a:latin typeface="Verdana"/>
                <a:cs typeface="Verdana"/>
              </a:rPr>
              <a:t>ustannukset maksaa </a:t>
            </a:r>
            <a:r>
              <a:rPr lang="fi-FI" sz="1800" i="1" dirty="0" smtClean="0">
                <a:latin typeface="Verdana"/>
                <a:cs typeface="Verdana"/>
              </a:rPr>
              <a:t>tavallisesti</a:t>
            </a:r>
            <a:r>
              <a:rPr lang="fi-FI" sz="1800" dirty="0" smtClean="0">
                <a:latin typeface="Verdana"/>
                <a:cs typeface="Verdana"/>
              </a:rPr>
              <a:t> toiminnan järjestäjä (12 €/2018)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Verdana"/>
                <a:cs typeface="Verdana"/>
              </a:rPr>
              <a:t>Merkitään ylös tieto, milloin ote tarkistettu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Verdana"/>
                <a:cs typeface="Verdana"/>
              </a:rPr>
              <a:t>Rikosrekisteriote luovutetaan </a:t>
            </a:r>
            <a:r>
              <a:rPr lang="fi-FI" sz="1800" u="sng" dirty="0" smtClean="0">
                <a:solidFill>
                  <a:srgbClr val="FF0000"/>
                </a:solidFill>
                <a:latin typeface="Verdana"/>
                <a:cs typeface="Verdana"/>
              </a:rPr>
              <a:t>aina</a:t>
            </a:r>
            <a:r>
              <a:rPr lang="fi-FI" sz="1800" dirty="0" smtClean="0">
                <a:latin typeface="Verdana"/>
                <a:cs typeface="Verdana"/>
              </a:rPr>
              <a:t> vapaaehtoiselle takaisin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Verdana"/>
                <a:cs typeface="Verdana"/>
              </a:rPr>
              <a:t>Voimassa 6 kk</a:t>
            </a:r>
          </a:p>
          <a:p>
            <a:pPr>
              <a:buNone/>
            </a:pPr>
            <a:endParaRPr lang="fi-FI" sz="1800" dirty="0" smtClean="0">
              <a:latin typeface="Verdana"/>
              <a:cs typeface="Verdana"/>
            </a:endParaRPr>
          </a:p>
          <a:p>
            <a:pPr>
              <a:buNone/>
            </a:pPr>
            <a:r>
              <a:rPr lang="fi-FI" sz="1800" b="1" dirty="0">
                <a:latin typeface="Verdana"/>
                <a:cs typeface="Verdana"/>
              </a:rPr>
              <a:t>M</a:t>
            </a:r>
            <a:r>
              <a:rPr lang="fi-FI" sz="1800" b="1" dirty="0" smtClean="0">
                <a:latin typeface="Verdana"/>
                <a:cs typeface="Verdana"/>
              </a:rPr>
              <a:t>erkintä rikosrekisteriotteessa?</a:t>
            </a:r>
          </a:p>
          <a:p>
            <a:r>
              <a:rPr lang="fi-FI" sz="1800" dirty="0" smtClean="0">
                <a:latin typeface="Verdana"/>
                <a:cs typeface="Verdana"/>
              </a:rPr>
              <a:t>Keskustelu soveltuvuudesta ko. tehtävään? Mietitään yhdessä muita tehtäviä yhdistyksessä? Tuettu vapaaehtoistoiminta?</a:t>
            </a:r>
          </a:p>
          <a:p>
            <a:r>
              <a:rPr lang="fi-FI" sz="1800" dirty="0" smtClean="0">
                <a:latin typeface="Verdana"/>
                <a:cs typeface="Verdana"/>
              </a:rPr>
              <a:t>Annetaan jokaiselle mahdollisuuksien mukaan oikeus harrastaa </a:t>
            </a:r>
            <a:r>
              <a:rPr lang="fi-FI" sz="1800" dirty="0" smtClean="0">
                <a:latin typeface="Verdana"/>
                <a:cs typeface="Verdana"/>
              </a:rPr>
              <a:t>vapaaehtoistoimintaa – vapaaehtoistoiminta on kansalaisoikeus</a:t>
            </a:r>
            <a:endParaRPr lang="fi-FI" sz="1800" dirty="0">
              <a:latin typeface="Verdana"/>
              <a:cs typeface="Verdana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1513" y="514350"/>
            <a:ext cx="6204859" cy="1143000"/>
          </a:xfrm>
        </p:spPr>
        <p:txBody>
          <a:bodyPr>
            <a:normAutofit/>
          </a:bodyPr>
          <a:lstStyle/>
          <a:p>
            <a:pPr algn="l"/>
            <a:r>
              <a:rPr lang="fi-FI" sz="2400" b="1" dirty="0" smtClean="0">
                <a:solidFill>
                  <a:srgbClr val="FF7300"/>
                </a:solidFill>
                <a:latin typeface="Verdana"/>
                <a:cs typeface="Verdana"/>
              </a:rPr>
              <a:t>Vapaaehtoisen taustan selvittäminen 2</a:t>
            </a:r>
            <a:endParaRPr lang="fi-FI" sz="24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133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8655" y="4572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/>
            </a:r>
            <a:b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</a:br>
            <a:r>
              <a:rPr lang="fi-FI" sz="2800" b="1" dirty="0">
                <a:solidFill>
                  <a:srgbClr val="FF7300"/>
                </a:solidFill>
                <a:latin typeface="Verdana"/>
                <a:cs typeface="Verdana"/>
              </a:rPr>
              <a:t/>
            </a:r>
            <a:br>
              <a:rPr lang="fi-FI" sz="2800" b="1" dirty="0">
                <a:solidFill>
                  <a:srgbClr val="FF7300"/>
                </a:solidFill>
                <a:latin typeface="Verdana"/>
                <a:cs typeface="Verdana"/>
              </a:rPr>
            </a:br>
            <a:r>
              <a:rPr lang="fi-FI" sz="3100" b="1" dirty="0" smtClean="0">
                <a:solidFill>
                  <a:srgbClr val="FF7300"/>
                </a:solidFill>
                <a:latin typeface="Verdana"/>
                <a:cs typeface="Verdana"/>
              </a:rPr>
              <a:t>Vaitiolovelvollisuus ja salassapito</a:t>
            </a: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2586" y="1828800"/>
            <a:ext cx="7644213" cy="4297365"/>
          </a:xfrm>
        </p:spPr>
        <p:txBody>
          <a:bodyPr/>
          <a:lstStyle/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Vapaaehtoistoiminnan peruspilari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Lakien määrittelemä (henkilötietolaki, kirkkolaki..)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Allekirjoitettu sopimuspaperi? - toimintasuunnitelma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Käytännön esimerkit vapaaehtoiselle – kertaus ja keskustelu tarpeen</a:t>
            </a:r>
          </a:p>
          <a:p>
            <a:r>
              <a:rPr lang="fi-FI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Ohjaa myös valokuvaamisessa  </a:t>
            </a:r>
            <a:r>
              <a:rPr lang="fi-FI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huom</a:t>
            </a:r>
            <a:r>
              <a:rPr lang="fi-FI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alaikäisen valokuvaaminen</a:t>
            </a:r>
          </a:p>
          <a:p>
            <a:pPr marL="0" indent="0">
              <a:buNone/>
            </a:pPr>
            <a:endParaRPr lang="fi-FI" sz="16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Vaitiolovelvollisuuden rikkominen?</a:t>
            </a:r>
          </a:p>
          <a:p>
            <a:pPr marL="0" indent="0">
              <a:buNone/>
            </a:pPr>
            <a:endParaRPr lang="fi-FI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Keskustelu tapahtuneesta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Vapaaehtoistoiminnan tehtävästä vapauttaminen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Luottamuksen menettäminen vapaaehtoiseen</a:t>
            </a: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Mahdollinen rangaistus? – syytteen nostaminen rikoslaki huomioiden</a:t>
            </a:r>
            <a:endParaRPr lang="fi-FI" b="1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9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Henkilötietojen käsitteleminen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2850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Euroopan parlamentin ja neuvoston direktiivin 95/46/EY</a:t>
            </a:r>
            <a:r>
              <a:rPr lang="fi-FI" dirty="0">
                <a:hlinkClick r:id="rId2"/>
              </a:rPr>
              <a:t> (4)</a:t>
            </a:r>
            <a:r>
              <a:rPr lang="fi-FI" dirty="0"/>
              <a:t> tarkoituksena on yhdenmukaistaa luonnollisten henkilöiden henkilötietojen käsittelyä koskevien perusoikeuksien ja -vapauksien suojelua ja varmistaa henkilötietojen vapaa liikkuvuus jäsenvaltioiden välillä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Henkilötietolaki </a:t>
            </a:r>
            <a:r>
              <a:rPr lang="fi-FI" dirty="0"/>
              <a:t>22.4.1999/523 huomioitava rekisterin pitoa vapaaehtoisista</a:t>
            </a:r>
          </a:p>
          <a:p>
            <a:r>
              <a:rPr lang="fi-FI" dirty="0"/>
              <a:t>Toiminnan kannalta tarpeelliset tiedot kirjataan vapaaehtoisen suostumuksella</a:t>
            </a:r>
          </a:p>
          <a:p>
            <a:r>
              <a:rPr lang="fi-FI" dirty="0" smtClean="0"/>
              <a:t>Ajantasaisuus vaatimuksena</a:t>
            </a:r>
          </a:p>
          <a:p>
            <a:r>
              <a:rPr lang="fi-FI" dirty="0" smtClean="0"/>
              <a:t>Tietosuoja-laki koskee kaikkia toimijoita, jotka käsittelevät henkilötietoja. </a:t>
            </a:r>
          </a:p>
          <a:p>
            <a:r>
              <a:rPr lang="fi-FI" dirty="0" smtClean="0"/>
              <a:t>Henkilötietojen käsittelyllä tarkoitetaan esim. tietojen keräämistä, tallettamista, käyttämistä, säilyttämistä. </a:t>
            </a:r>
          </a:p>
          <a:p>
            <a:pPr marL="0" indent="0">
              <a:buNone/>
            </a:pPr>
            <a:r>
              <a:rPr lang="fi-FI" dirty="0" smtClean="0"/>
              <a:t>     Huomioi alaikäisten henk. </a:t>
            </a:r>
            <a:r>
              <a:rPr lang="fi-FI" dirty="0"/>
              <a:t>t</a:t>
            </a:r>
            <a:r>
              <a:rPr lang="fi-FI" dirty="0" smtClean="0"/>
              <a:t>ietojen käsitteleminen.</a:t>
            </a:r>
          </a:p>
          <a:p>
            <a:r>
              <a:rPr lang="fi-FI" dirty="0" smtClean="0"/>
              <a:t>Tietosuojaan kuuluvat ihmisten yksityiselämän suoja ja muut sitä turvaavat oikeudet.</a:t>
            </a:r>
          </a:p>
          <a:p>
            <a:r>
              <a:rPr lang="fi-FI" dirty="0" smtClean="0"/>
              <a:t>Tietosuojaselosteessa oltava tietosuojasta vastaavan henkilön nimi</a:t>
            </a:r>
          </a:p>
        </p:txBody>
      </p:sp>
    </p:spTree>
    <p:extLst>
      <p:ext uri="{BB962C8B-B14F-4D97-AF65-F5344CB8AC3E}">
        <p14:creationId xmlns:p14="http://schemas.microsoft.com/office/powerpoint/2010/main" val="22164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Vapaaehtoistyön vakuuttaminen</a:t>
            </a:r>
            <a:br>
              <a:rPr lang="fi-FI" dirty="0" smtClean="0"/>
            </a:br>
            <a:r>
              <a:rPr lang="fi-FI" sz="1800" dirty="0"/>
              <a:t>vapaaehtoiset henkilövakuutukset</a:t>
            </a:r>
            <a:br>
              <a:rPr lang="fi-FI" sz="1800" dirty="0"/>
            </a:br>
            <a:r>
              <a:rPr lang="fi-FI" sz="1800" dirty="0"/>
              <a:t>vastuuvakuutus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Jarno Rova, riskipäällikkö 2017</a:t>
            </a:r>
          </a:p>
        </p:txBody>
      </p:sp>
    </p:spTree>
    <p:extLst>
      <p:ext uri="{BB962C8B-B14F-4D97-AF65-F5344CB8AC3E}">
        <p14:creationId xmlns:p14="http://schemas.microsoft.com/office/powerpoint/2010/main" val="940369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3" y="2996952"/>
            <a:ext cx="3960440" cy="230408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39554" y="2996953"/>
            <a:ext cx="8424935" cy="23040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fi-FI" sz="1600" dirty="0">
                <a:solidFill>
                  <a:prstClr val="black"/>
                </a:solidFill>
                <a:latin typeface="LahitapiolaSlab Lt"/>
              </a:rPr>
              <a:t>Vapaaehtoistyö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  <a:latin typeface="LahitapiolaSlab Lt"/>
              </a:rPr>
              <a:t>Ei palkkaa tai siihen rinnastettavaa korvausta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  <a:latin typeface="LahitapiolaSlab Lt"/>
              </a:rPr>
              <a:t>Vapaaehtoinen vakuutus</a:t>
            </a:r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i-FI" sz="1400" b="1" dirty="0">
                <a:solidFill>
                  <a:prstClr val="black"/>
                </a:solidFill>
                <a:latin typeface="LahitapiolaSlab Lt"/>
              </a:rPr>
              <a:t>Yksityistapaturmavakuutus</a:t>
            </a:r>
          </a:p>
          <a:p>
            <a:pPr defTabSz="914400">
              <a:lnSpc>
                <a:spcPct val="150000"/>
              </a:lnSpc>
            </a:pPr>
            <a:r>
              <a:rPr lang="fi-FI" sz="1400" b="1" dirty="0">
                <a:solidFill>
                  <a:prstClr val="black"/>
                </a:solidFill>
                <a:latin typeface="LahitapiolaSlab Lt"/>
              </a:rPr>
              <a:t>- Vapaaehtoistyöntekijän itse ottama vakuutus</a:t>
            </a:r>
          </a:p>
          <a:p>
            <a:pPr defTabSz="914400">
              <a:lnSpc>
                <a:spcPct val="150000"/>
              </a:lnSpc>
            </a:pPr>
            <a:r>
              <a:rPr lang="fi-FI" sz="1400" b="1" dirty="0">
                <a:solidFill>
                  <a:prstClr val="black"/>
                </a:solidFill>
                <a:latin typeface="LahitapiolaSlab Lt"/>
              </a:rPr>
              <a:t>- Yhdistyksen ottama ryhmävakuutus vapaaehtoisille tai/ja asiakkaille</a:t>
            </a:r>
            <a:endParaRPr lang="en-US" sz="1400" b="1" dirty="0">
              <a:solidFill>
                <a:prstClr val="black"/>
              </a:solidFill>
              <a:latin typeface="LahitapiolaSlab 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i-FI" sz="1600" b="1" dirty="0">
              <a:solidFill>
                <a:prstClr val="black"/>
              </a:solidFill>
              <a:latin typeface="Merriweather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31463"/>
            <a:ext cx="648072" cy="6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5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vakuuttamisesimerkkejä</a:t>
            </a:r>
            <a:endParaRPr lang="en-US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13"/>
          </p:nvPr>
        </p:nvSpPr>
        <p:spPr>
          <a:xfrm>
            <a:off x="611188" y="2420939"/>
            <a:ext cx="3816792" cy="3384325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>
                <a:latin typeface="+mj-lt"/>
              </a:rPr>
              <a:t>Esimerkkejä ryhmän nimistä ja tarkennuksista  </a:t>
            </a:r>
          </a:p>
          <a:p>
            <a:pPr marL="0" indent="0">
              <a:buNone/>
            </a:pPr>
            <a:r>
              <a:rPr lang="fi-FI" sz="1100" b="1" u="sng" dirty="0">
                <a:latin typeface="+mj-lt"/>
              </a:rPr>
              <a:t>Talkootyöntekijät</a:t>
            </a:r>
          </a:p>
          <a:p>
            <a:pPr marL="0" indent="0">
              <a:buNone/>
            </a:pPr>
            <a:r>
              <a:rPr lang="fi-FI" sz="1100" dirty="0">
                <a:latin typeface="+mj-lt"/>
              </a:rPr>
              <a:t>Suomessa vakituisesti asuvat, Suomen asumisperusteisen sosiaaliturvan piiriin kuuluvat vakuutuksenottajan osoittamaan vapaaehtoiseen talkootyöhön osallistuvat henkilöt.      </a:t>
            </a:r>
          </a:p>
          <a:p>
            <a:pPr marL="0" indent="0">
              <a:buNone/>
            </a:pPr>
            <a:endParaRPr lang="fi-FI" sz="1100" dirty="0">
              <a:latin typeface="+mj-lt"/>
            </a:endParaRPr>
          </a:p>
          <a:p>
            <a:pPr marL="0" indent="0">
              <a:buNone/>
            </a:pPr>
            <a:r>
              <a:rPr lang="fi-FI" sz="1100" b="1" u="sng" dirty="0">
                <a:latin typeface="+mj-lt"/>
              </a:rPr>
              <a:t>Kerholapset</a:t>
            </a:r>
          </a:p>
          <a:p>
            <a:pPr marL="0" indent="0">
              <a:buNone/>
            </a:pPr>
            <a:r>
              <a:rPr lang="fi-FI" sz="1100" dirty="0">
                <a:latin typeface="+mj-lt"/>
              </a:rPr>
              <a:t>Suomessa vakinaisesti asuvat, Suomen asumisperusteisen sosiaaliturvan piiriin kuuluvat vakuutuksenottajan järjestämään iltapäiväkerhoon osallistuvat 7-10 –vuotiaat lapset.</a:t>
            </a:r>
          </a:p>
          <a:p>
            <a:pPr marL="0" indent="0">
              <a:buNone/>
            </a:pPr>
            <a:endParaRPr lang="fi-FI" sz="10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713906" y="2276872"/>
            <a:ext cx="3816793" cy="3384324"/>
          </a:xfrm>
        </p:spPr>
        <p:txBody>
          <a:bodyPr/>
          <a:lstStyle/>
          <a:p>
            <a:pPr marL="0" indent="0">
              <a:buNone/>
            </a:pPr>
            <a:endParaRPr lang="fi-FI" sz="1100" b="1" u="sng" dirty="0">
              <a:latin typeface="+mj-lt"/>
            </a:endParaRPr>
          </a:p>
          <a:p>
            <a:pPr marL="0" indent="0">
              <a:buNone/>
            </a:pPr>
            <a:endParaRPr lang="fi-FI" sz="1100" b="1" u="sng" dirty="0">
              <a:latin typeface="+mj-lt"/>
            </a:endParaRPr>
          </a:p>
          <a:p>
            <a:pPr marL="0" indent="0">
              <a:buNone/>
            </a:pPr>
            <a:endParaRPr lang="fi-FI" sz="1100" b="1" u="sng" dirty="0">
              <a:latin typeface="+mj-lt"/>
            </a:endParaRPr>
          </a:p>
          <a:p>
            <a:pPr marL="0" indent="0">
              <a:buNone/>
            </a:pPr>
            <a:r>
              <a:rPr lang="fi-FI" sz="1100" b="1" u="sng" dirty="0">
                <a:latin typeface="+mj-lt"/>
              </a:rPr>
              <a:t>Leirille osallistuvat lapset</a:t>
            </a:r>
          </a:p>
          <a:p>
            <a:pPr marL="0" indent="0">
              <a:buNone/>
            </a:pPr>
            <a:r>
              <a:rPr lang="fi-FI" sz="1100" dirty="0">
                <a:latin typeface="+mj-lt"/>
              </a:rPr>
              <a:t>Suomessa vakinaisesti asuvat, Suomen asumisperusteisen sosiaaliturvan piiriin kuuluvat vakuutuksenottajan järjestämälle kesäleirille osallistuvat lapset.</a:t>
            </a:r>
          </a:p>
          <a:p>
            <a:pPr marL="0" indent="0">
              <a:buNone/>
            </a:pPr>
            <a:endParaRPr lang="fi-FI" sz="1100" dirty="0">
              <a:latin typeface="+mj-lt"/>
            </a:endParaRPr>
          </a:p>
          <a:p>
            <a:pPr marL="0" indent="0">
              <a:buNone/>
            </a:pPr>
            <a:r>
              <a:rPr lang="fi-FI" sz="1100" b="1" u="sng" dirty="0">
                <a:latin typeface="+mj-lt"/>
              </a:rPr>
              <a:t>Leirin ohjaajat</a:t>
            </a:r>
          </a:p>
          <a:p>
            <a:pPr marL="0" indent="0">
              <a:buNone/>
            </a:pPr>
            <a:r>
              <a:rPr lang="fi-FI" sz="1100" dirty="0">
                <a:latin typeface="+mj-lt"/>
              </a:rPr>
              <a:t>Suomessa vakinaisesti asuvat, Suomen asumisperusteisen sosiaaliturvan piiriin kuuluvat vakuutuksenottajan järjestämän kesäleirin ohjaajat.</a:t>
            </a:r>
          </a:p>
          <a:p>
            <a:pPr marL="0" indent="0">
              <a:buNone/>
            </a:pPr>
            <a:endParaRPr lang="fi-FI" sz="11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93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Maahanmuuttajataustaiset</a:t>
            </a:r>
            <a:br>
              <a:rPr lang="fi-FI" dirty="0" smtClean="0"/>
            </a:br>
            <a:r>
              <a:rPr lang="fi-FI" dirty="0" smtClean="0"/>
              <a:t>vapaaehtoiset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latin typeface="+mj-lt"/>
              </a:rPr>
              <a:t>Tarkoitetaan: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latin typeface="+mj-lt"/>
              </a:rPr>
              <a:t>- oleskeluluvan saaneita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1600" dirty="0">
                <a:latin typeface="+mj-lt"/>
              </a:rPr>
              <a:t>- turvapaikanhakija- tai pakolaisstatuksella olevia</a:t>
            </a:r>
          </a:p>
          <a:p>
            <a:endParaRPr lang="fi-FI" dirty="0" smtClean="0"/>
          </a:p>
          <a:p>
            <a:r>
              <a:rPr lang="fi-FI" sz="1600" dirty="0">
                <a:latin typeface="+mj-lt"/>
              </a:rPr>
              <a:t>Peruslähtökohtana on aina, että vakuutetulla täytyy olla suomalainen </a:t>
            </a:r>
            <a:r>
              <a:rPr lang="fi-FI" sz="1600" dirty="0" err="1">
                <a:latin typeface="+mj-lt"/>
              </a:rPr>
              <a:t>hetu</a:t>
            </a:r>
            <a:r>
              <a:rPr lang="fi-FI" sz="1600" dirty="0">
                <a:latin typeface="+mj-lt"/>
              </a:rPr>
              <a:t> ja tämän tulee asua vakituisesti Suomessa</a:t>
            </a:r>
          </a:p>
          <a:p>
            <a:r>
              <a:rPr lang="fi-FI" sz="1600" dirty="0">
                <a:latin typeface="+mj-lt"/>
              </a:rPr>
              <a:t>Kuitenkin myös henkilöiden, jotka eivät tuota määritelmää täytä, vakuuttaminen on mahdollista</a:t>
            </a:r>
          </a:p>
        </p:txBody>
      </p:sp>
    </p:spTree>
    <p:extLst>
      <p:ext uri="{BB962C8B-B14F-4D97-AF65-F5344CB8AC3E}">
        <p14:creationId xmlns:p14="http://schemas.microsoft.com/office/powerpoint/2010/main" val="228039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vastuuvakuutus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>
                <a:latin typeface="+mj-lt"/>
              </a:rPr>
              <a:t>Vakuutuksesta korvataan toiselle osapuolelle aiheutettuja vahinkoja</a:t>
            </a:r>
          </a:p>
          <a:p>
            <a:r>
              <a:rPr lang="fi-FI" b="1" dirty="0" smtClean="0">
                <a:latin typeface="+mj-lt"/>
              </a:rPr>
              <a:t>Yhdistyksen toiminnan vastuuvakuutus </a:t>
            </a:r>
            <a:r>
              <a:rPr lang="fi-FI" dirty="0" smtClean="0">
                <a:latin typeface="+mj-lt"/>
              </a:rPr>
              <a:t>korvaa vapaaehtoistyöntekijän aiheuttamia henkilö- ja omaisuusvahinkoja</a:t>
            </a:r>
          </a:p>
          <a:p>
            <a:pPr marL="0" indent="0">
              <a:buNone/>
            </a:pPr>
            <a:r>
              <a:rPr lang="fi-FI" dirty="0" smtClean="0">
                <a:latin typeface="+mj-lt"/>
                <a:sym typeface="Wingdings" panose="05000000000000000000" pitchFamily="2" charset="2"/>
              </a:rPr>
              <a:t>     esim. asiakkaalle aiheutettu murtuma</a:t>
            </a:r>
            <a:endParaRPr lang="fi-FI" dirty="0">
              <a:latin typeface="+mj-lt"/>
            </a:endParaRPr>
          </a:p>
          <a:p>
            <a:r>
              <a:rPr lang="fi-FI" dirty="0" smtClean="0">
                <a:latin typeface="+mj-lt"/>
              </a:rPr>
              <a:t>Myös vapaaehtoistyöntekijän </a:t>
            </a:r>
            <a:r>
              <a:rPr lang="fi-FI" b="1" dirty="0" smtClean="0">
                <a:latin typeface="+mj-lt"/>
              </a:rPr>
              <a:t>kotivakuutukseen sisältyvästä vastuuvakuutuksesta</a:t>
            </a:r>
            <a:r>
              <a:rPr lang="fi-FI" dirty="0" smtClean="0">
                <a:latin typeface="+mj-lt"/>
              </a:rPr>
              <a:t> voidaan korvata toiselle aiheutettuja vahinkoja</a:t>
            </a:r>
          </a:p>
          <a:p>
            <a:r>
              <a:rPr lang="fi-FI" dirty="0" smtClean="0">
                <a:latin typeface="+mj-lt"/>
              </a:rPr>
              <a:t>Tapahtuman järjestäjän vastuuvakuutus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910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1463485" y="3438128"/>
            <a:ext cx="6204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FF7300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403648" y="1883607"/>
            <a:ext cx="68849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perustettu v. 1944 tavoitteenaan edistää alueen hyvinvointia tarjoamalla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ihmisille mahdollisuuksia itsensä kehittämiseen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voittoa tavoittelematon, poliittisesti ja uskonnollisesti sitoutumaton yleishyödyllinen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yhdistys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hyvinvointi-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yhteisö- ja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koulutuspalveluja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ihmisläheisiä 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palvelukokonaisuuksia koko elämän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varrelle, myös haastaviin elämäntilanteisiin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mahdollisuuksia 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elinikäiseen oppimiseen, ihmisyyteen kasvamiseen ja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elämänhallintaan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toimintojen piirissä vuosittain kymmeniä tuhansia ihmisiä Oulun alueella 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yhteensä noin 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350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työntekijää (kokoaikaisesti 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osa-aikaisesti)</a:t>
            </a:r>
            <a:endParaRPr lang="fi-FI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spcAft>
                <a:spcPts val="600"/>
              </a:spcAft>
            </a:pPr>
            <a:endParaRPr lang="fi-FI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1325810" y="789654"/>
            <a:ext cx="6204859" cy="1143000"/>
          </a:xfrm>
        </p:spPr>
        <p:txBody>
          <a:bodyPr>
            <a:normAutofit/>
          </a:bodyPr>
          <a:lstStyle/>
          <a:p>
            <a:pPr algn="l"/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>Vuolle Setlementti ry</a:t>
            </a:r>
            <a:endParaRPr lang="fi-FI" sz="28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28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smtClean="0">
                <a:solidFill>
                  <a:srgbClr val="FF0000"/>
                </a:solidFill>
              </a:rPr>
              <a:t/>
            </a:r>
            <a:br>
              <a:rPr lang="fi-FI" sz="3600" dirty="0" smtClean="0">
                <a:solidFill>
                  <a:srgbClr val="FF0000"/>
                </a:solidFill>
              </a:rPr>
            </a:br>
            <a:endParaRPr lang="fi-FI" sz="3600" dirty="0">
              <a:solidFill>
                <a:srgbClr val="FF0000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362" y="3182144"/>
            <a:ext cx="2581275" cy="1362075"/>
          </a:xfrm>
          <a:prstGeom prst="rect">
            <a:avLst/>
          </a:prstGeom>
        </p:spPr>
      </p:pic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2080755827"/>
              </p:ext>
            </p:extLst>
          </p:nvPr>
        </p:nvGraphicFramePr>
        <p:xfrm>
          <a:off x="1048011" y="826718"/>
          <a:ext cx="6868438" cy="54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4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99" y="3608173"/>
            <a:ext cx="2317181" cy="2611265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1368437" y="2314615"/>
            <a:ext cx="66061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Tuettu vapaaehtoistoiminta ravistelee käsitystä,</a:t>
            </a:r>
            <a:r>
              <a:rPr kumimoji="0" lang="fi-FI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jossa aina hyvä-osainen auttaa heikompaa.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i-FI" sz="2000" noProof="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Tuettu vapaaehtoistoiminta – avain osallisuuteen</a:t>
            </a:r>
          </a:p>
          <a:p>
            <a:pPr lvl="0" defTabSz="914400">
              <a:spcAft>
                <a:spcPts val="1200"/>
              </a:spcAft>
              <a:defRPr/>
            </a:pPr>
            <a:r>
              <a:rPr lang="fi-FI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http://www.kansalaisareena.fi/aineistoa/oppaat/</a:t>
            </a:r>
            <a:endParaRPr lang="fi-FI" sz="2000" noProof="0" dirty="0" smtClean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325810" y="789654"/>
            <a:ext cx="6204859" cy="1143000"/>
          </a:xfrm>
        </p:spPr>
        <p:txBody>
          <a:bodyPr>
            <a:normAutofit/>
          </a:bodyPr>
          <a:lstStyle/>
          <a:p>
            <a:pPr algn="l"/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>Vapaaehtoistoiminta on kansalaisoikeus </a:t>
            </a:r>
            <a:endParaRPr lang="fi-FI" sz="28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94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368436" y="1404257"/>
            <a:ext cx="715507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Aft>
                <a:spcPts val="1200"/>
              </a:spcAft>
            </a:pPr>
            <a:r>
              <a:rPr lang="fi-FI" sz="1200" dirty="0" smtClean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Demokratia.fi</a:t>
            </a:r>
          </a:p>
          <a:p>
            <a:pPr lvl="0" defTabSz="914400">
              <a:spcAft>
                <a:spcPts val="1200"/>
              </a:spcAft>
            </a:pPr>
            <a:r>
              <a:rPr lang="fi-FI" sz="1200" dirty="0" smtClean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Kansalaisareena.fi</a:t>
            </a:r>
          </a:p>
          <a:p>
            <a:pPr lvl="0" defTabSz="914400">
              <a:spcAft>
                <a:spcPts val="1200"/>
              </a:spcAft>
            </a:pP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www.kierratyskeskus.fi/VETY</a:t>
            </a:r>
            <a:endParaRPr lang="fi-FI" sz="1200" dirty="0" smtClean="0">
              <a:solidFill>
                <a:srgbClr val="0AA5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Aft>
                <a:spcPts val="1200"/>
              </a:spcAft>
            </a:pPr>
            <a:r>
              <a:rPr lang="fi-FI" sz="1200" dirty="0" smtClean="0">
                <a:solidFill>
                  <a:srgbClr val="0AA53A"/>
                </a:solidFill>
              </a:rPr>
              <a:t>Luonnollisen henkilön tietosuoja EUROOPAN </a:t>
            </a:r>
            <a:r>
              <a:rPr lang="fi-FI" sz="1200" dirty="0">
                <a:solidFill>
                  <a:srgbClr val="0AA53A"/>
                </a:solidFill>
              </a:rPr>
              <a:t>PARLAMENTIN JA NEUVOSTON ASETUS (EU) </a:t>
            </a:r>
            <a:r>
              <a:rPr lang="fi-FI" sz="1200" dirty="0" smtClean="0">
                <a:solidFill>
                  <a:srgbClr val="0AA53A"/>
                </a:solidFill>
              </a:rPr>
              <a:t>2016/679</a:t>
            </a:r>
            <a:endParaRPr lang="fi-FI" sz="1200" dirty="0" smtClean="0">
              <a:solidFill>
                <a:srgbClr val="0AA5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Aft>
                <a:spcPts val="1200"/>
              </a:spcAft>
            </a:pP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Oikeusrekisterikeskus.fi</a:t>
            </a:r>
            <a:endParaRPr lang="fi-FI" sz="1200" dirty="0">
              <a:solidFill>
                <a:srgbClr val="0AA5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Aft>
                <a:spcPts val="1200"/>
              </a:spcAft>
            </a:pPr>
            <a:r>
              <a:rPr lang="fi-FI" sz="1200" dirty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e-palvelut.fi /te/</a:t>
            </a:r>
            <a:r>
              <a:rPr lang="fi-FI" sz="1200" dirty="0" err="1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i-FI" sz="1200" dirty="0" err="1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tyonhakijalle</a:t>
            </a:r>
            <a:endParaRPr lang="fi-FI" sz="1200" dirty="0" smtClean="0">
              <a:solidFill>
                <a:srgbClr val="0AA5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>
              <a:spcAft>
                <a:spcPts val="1200"/>
              </a:spcAft>
            </a:pP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www.varesverkosto.fi</a:t>
            </a:r>
            <a:r>
              <a:rPr lang="fi-FI" sz="1200" dirty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200" dirty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Vero.fi</a:t>
            </a:r>
            <a:b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Yleishyödyllisten yhteisöjen ja julkisyhteisöjen vapaaehtoistoiminnan ennakkoperintäkysymykset (A119/200/2016) </a:t>
            </a:r>
          </a:p>
          <a:p>
            <a:pPr lvl="0" defTabSz="914400">
              <a:spcAft>
                <a:spcPts val="1200"/>
              </a:spcAft>
            </a:pPr>
            <a:endParaRPr lang="fi-FI" sz="1200" dirty="0" smtClean="0">
              <a:solidFill>
                <a:srgbClr val="0AA5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325809" y="495740"/>
            <a:ext cx="6204859" cy="908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3200" b="1" dirty="0" smtClean="0">
              <a:solidFill>
                <a:srgbClr val="FF7300"/>
              </a:solidFill>
              <a:latin typeface="Verdana"/>
              <a:cs typeface="Verdana"/>
            </a:endParaRPr>
          </a:p>
          <a:p>
            <a:pPr algn="l"/>
            <a:r>
              <a:rPr lang="fi-FI" sz="3200" b="1" dirty="0" smtClean="0">
                <a:solidFill>
                  <a:srgbClr val="FF7300"/>
                </a:solidFill>
                <a:latin typeface="Verdana"/>
                <a:cs typeface="Verdana"/>
              </a:rPr>
              <a:t>Lähteet</a:t>
            </a:r>
            <a:endParaRPr lang="fi-FI" sz="32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437" y="4421299"/>
            <a:ext cx="6446590" cy="17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741" y="323850"/>
            <a:ext cx="368300" cy="381000"/>
          </a:xfrm>
          <a:prstGeom prst="rect">
            <a:avLst/>
          </a:prstGeom>
        </p:spPr>
      </p:pic>
      <p:sp>
        <p:nvSpPr>
          <p:cNvPr id="5" name="Vastakkaisista kulmista pyöristetty suorakulmio 4"/>
          <p:cNvSpPr/>
          <p:nvPr/>
        </p:nvSpPr>
        <p:spPr>
          <a:xfrm flipH="1">
            <a:off x="698499" y="4154816"/>
            <a:ext cx="7772400" cy="251144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Logo_vuolle_oikeatasan-1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029" y="4295492"/>
            <a:ext cx="1950357" cy="641992"/>
          </a:xfrm>
          <a:prstGeom prst="rect">
            <a:avLst/>
          </a:prstGeom>
        </p:spPr>
      </p:pic>
      <p:sp>
        <p:nvSpPr>
          <p:cNvPr id="11" name="Sisällön paikkamerkki 7"/>
          <p:cNvSpPr txBox="1">
            <a:spLocks/>
          </p:cNvSpPr>
          <p:nvPr/>
        </p:nvSpPr>
        <p:spPr>
          <a:xfrm>
            <a:off x="4641906" y="5053395"/>
            <a:ext cx="2501637" cy="1998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1400" b="1" dirty="0" smtClean="0">
                <a:latin typeface="Verdana"/>
                <a:cs typeface="Verdana"/>
              </a:rPr>
              <a:t>Pikku-Syöte</a:t>
            </a:r>
          </a:p>
          <a:p>
            <a:pPr algn="ctr"/>
            <a:r>
              <a:rPr lang="fi-FI" sz="1200" dirty="0" smtClean="0">
                <a:latin typeface="Verdana"/>
                <a:cs typeface="Verdana"/>
              </a:rPr>
              <a:t>Syötekeskuksentie 126, </a:t>
            </a:r>
            <a:br>
              <a:rPr lang="fi-FI" sz="1200" dirty="0" smtClean="0">
                <a:latin typeface="Verdana"/>
                <a:cs typeface="Verdana"/>
              </a:rPr>
            </a:br>
            <a:r>
              <a:rPr lang="fi-FI" sz="1200" dirty="0" smtClean="0">
                <a:latin typeface="Verdana"/>
                <a:cs typeface="Verdana"/>
              </a:rPr>
              <a:t>93280 Syöte</a:t>
            </a:r>
            <a:endParaRPr lang="fi-FI" sz="1200" b="1" dirty="0" smtClean="0">
              <a:latin typeface="Verdana"/>
              <a:cs typeface="Verdana"/>
            </a:endParaRPr>
          </a:p>
          <a:p>
            <a:pPr algn="ctr"/>
            <a:r>
              <a:rPr lang="fi-FI" sz="1200" dirty="0" smtClean="0">
                <a:latin typeface="Verdana"/>
                <a:cs typeface="Verdana"/>
              </a:rPr>
              <a:t>myyntipalvelu@pikkusyote.fi</a:t>
            </a:r>
            <a:endParaRPr kumimoji="0" lang="fi-FI" sz="1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2508250" y="6094672"/>
            <a:ext cx="412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0AA53A"/>
                </a:solidFill>
                <a:latin typeface="Verdana"/>
                <a:cs typeface="Verdana"/>
              </a:rPr>
              <a:t>Elämän virtaa  </a:t>
            </a:r>
            <a:r>
              <a:rPr lang="fi-FI" sz="1600" b="1" dirty="0" smtClean="0">
                <a:solidFill>
                  <a:srgbClr val="FF7300"/>
                </a:solidFill>
                <a:latin typeface="Verdana"/>
                <a:cs typeface="Verdana"/>
              </a:rPr>
              <a:t>www.vuolleoulu.fi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046702" y="5053395"/>
            <a:ext cx="20474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i-FI" sz="1400" b="1" dirty="0">
                <a:latin typeface="Verdana"/>
                <a:cs typeface="Verdana"/>
              </a:rPr>
              <a:t>Vuolle Setlementti</a:t>
            </a:r>
          </a:p>
          <a:p>
            <a:pPr algn="ctr">
              <a:buNone/>
            </a:pPr>
            <a:r>
              <a:rPr lang="fi-FI" sz="1200" dirty="0" smtClean="0">
                <a:latin typeface="Verdana"/>
                <a:cs typeface="Verdana"/>
              </a:rPr>
              <a:t>Nahkatehtaankatu 2, </a:t>
            </a:r>
            <a:endParaRPr lang="fi-FI" sz="1200" dirty="0">
              <a:latin typeface="Verdana"/>
              <a:cs typeface="Verdana"/>
            </a:endParaRPr>
          </a:p>
          <a:p>
            <a:pPr algn="ctr">
              <a:buNone/>
            </a:pPr>
            <a:r>
              <a:rPr lang="fi-FI" sz="1200" dirty="0" smtClean="0">
                <a:latin typeface="Verdana"/>
                <a:cs typeface="Verdana"/>
              </a:rPr>
              <a:t>90130 </a:t>
            </a:r>
            <a:r>
              <a:rPr lang="fi-FI" sz="1200" dirty="0">
                <a:latin typeface="Verdana"/>
                <a:cs typeface="Verdana"/>
              </a:rPr>
              <a:t>Oulu</a:t>
            </a:r>
          </a:p>
          <a:p>
            <a:pPr algn="ctr">
              <a:buNone/>
            </a:pPr>
            <a:r>
              <a:rPr lang="fi-FI" sz="1200" dirty="0">
                <a:latin typeface="Verdana"/>
                <a:cs typeface="Verdana"/>
              </a:rPr>
              <a:t>vuolle@vuolleoulu.fi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305328" y="1903158"/>
            <a:ext cx="356082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nuoriso- ja vapaa-ajankeskus tunturissa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yksi Suomen yhdeksästä nuorisokeskuksesta: Vuolteen 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nuorisotyölle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puitteet 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 yli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vuoden ajan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luonnonläheisyys nuorisotyössä: leirikoulut, leirit </a:t>
            </a:r>
            <a:r>
              <a:rPr lang="fi-FI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tapahtumat eri teemojen </a:t>
            </a:r>
            <a:r>
              <a:rPr lang="fi-FI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ympärillä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Hotelli Pikku-Syöte: majoitus-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ravintola- ja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kokouspalvelut</a:t>
            </a: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yhteiskunnallinen yritys</a:t>
            </a:r>
            <a:endParaRPr lang="fi-FI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2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463485" y="4352165"/>
            <a:ext cx="6204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FF7300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276650" y="789654"/>
            <a:ext cx="6204859" cy="1143000"/>
          </a:xfrm>
        </p:spPr>
        <p:txBody>
          <a:bodyPr>
            <a:normAutofit/>
          </a:bodyPr>
          <a:lstStyle/>
          <a:p>
            <a:pPr algn="l"/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>Pikku-Syöte</a:t>
            </a:r>
            <a:endParaRPr lang="fi-FI" sz="28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757" y="1903158"/>
            <a:ext cx="3078189" cy="397320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520" y="925792"/>
            <a:ext cx="1657254" cy="7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4"/>
          </a:xfrm>
        </p:spPr>
        <p:txBody>
          <a:bodyPr>
            <a:normAutofit fontScale="90000"/>
          </a:bodyPr>
          <a:lstStyle/>
          <a:p>
            <a:r>
              <a:rPr lang="fi-FI" sz="3600" dirty="0" smtClean="0">
                <a:solidFill>
                  <a:srgbClr val="00B050"/>
                </a:solidFill>
              </a:rPr>
              <a:t/>
            </a:r>
            <a:br>
              <a:rPr lang="fi-FI" sz="3600" dirty="0" smtClean="0">
                <a:solidFill>
                  <a:srgbClr val="00B050"/>
                </a:solidFill>
              </a:rPr>
            </a:br>
            <a:r>
              <a:rPr lang="fi-FI" sz="3600" dirty="0" smtClean="0">
                <a:solidFill>
                  <a:srgbClr val="00B050"/>
                </a:solidFill>
              </a:rPr>
              <a:t/>
            </a:r>
            <a:br>
              <a:rPr lang="fi-FI" sz="3600" dirty="0" smtClean="0">
                <a:solidFill>
                  <a:srgbClr val="00B050"/>
                </a:solidFill>
              </a:rPr>
            </a:br>
            <a:r>
              <a:rPr lang="fi-FI" sz="3600" dirty="0" smtClean="0">
                <a:solidFill>
                  <a:srgbClr val="00B050"/>
                </a:solidFill>
              </a:rPr>
              <a:t/>
            </a:r>
            <a:br>
              <a:rPr lang="fi-FI" sz="3600" dirty="0" smtClean="0">
                <a:solidFill>
                  <a:srgbClr val="00B050"/>
                </a:solidFill>
              </a:rPr>
            </a:br>
            <a:r>
              <a:rPr lang="fi-FI" sz="3600" dirty="0" smtClean="0">
                <a:solidFill>
                  <a:srgbClr val="00B050"/>
                </a:solidFill>
              </a:rPr>
              <a:t/>
            </a:r>
            <a:br>
              <a:rPr lang="fi-FI" sz="3600" dirty="0" smtClean="0">
                <a:solidFill>
                  <a:srgbClr val="00B050"/>
                </a:solidFill>
              </a:rPr>
            </a:br>
            <a:r>
              <a:rPr lang="fi-FI" sz="3600" dirty="0">
                <a:solidFill>
                  <a:srgbClr val="00B050"/>
                </a:solidFill>
              </a:rPr>
              <a:t/>
            </a:r>
            <a:br>
              <a:rPr lang="fi-FI" sz="3600" dirty="0">
                <a:solidFill>
                  <a:srgbClr val="00B050"/>
                </a:solidFill>
              </a:rPr>
            </a:br>
            <a:r>
              <a:rPr lang="fi-FI" sz="31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</a:t>
            </a:r>
            <a:r>
              <a:rPr lang="fi-FI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paaehtoistoiminnan </a:t>
            </a:r>
            <a:r>
              <a:rPr lang="fi-FI" sz="3100" dirty="0" smtClean="0">
                <a:solidFill>
                  <a:srgbClr val="0AA5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</a:t>
            </a:r>
            <a:r>
              <a:rPr lang="fi-FI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urssi</a:t>
            </a:r>
            <a:br>
              <a:rPr lang="fi-FI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apaaehtoistoiminnan resurssikeskus VARES vuodesta 2008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3600" dirty="0" smtClean="0"/>
              <a:t> 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3882" y="4301058"/>
            <a:ext cx="986598" cy="986598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964162" y="1600202"/>
            <a:ext cx="3531637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i-FI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fi-FI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fi-FI" sz="1800" dirty="0"/>
          </a:p>
          <a:p>
            <a:pPr>
              <a:buFont typeface="Wingdings" panose="05000000000000000000" pitchFamily="2" charset="2"/>
              <a:buChar char="ü"/>
            </a:pPr>
            <a:endParaRPr lang="fi-FI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Yhdistää toimialueellaan </a:t>
            </a:r>
            <a:r>
              <a:rPr lang="fi-FI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Pohjois</a:t>
            </a:r>
            <a:r>
              <a:rPr lang="fi-FI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-Pohjanmaalla jäsentensä ja vapaaehtoisten voimavaroja ja osaamista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kansalaisjärjestöjen ja useiden eri toimijatahojen muodostama  yhteistyöverkosto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Toimii valtakunnallisessa vapaaehtoistoiminnan kehittämistyössä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Kehittää ketteriä vapaaehtoistoiminnan malleja yhdessä jäsentensä kanssa </a:t>
            </a:r>
            <a:br>
              <a:rPr lang="fi-FI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800" dirty="0" smtClean="0"/>
          </a:p>
          <a:p>
            <a:endParaRPr lang="fi-FI" dirty="0"/>
          </a:p>
        </p:txBody>
      </p:sp>
      <p:pic>
        <p:nvPicPr>
          <p:cNvPr id="8" name="Sisällön paikkamerkki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34" y="647437"/>
            <a:ext cx="4677746" cy="33974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18" y="3102429"/>
            <a:ext cx="2091479" cy="7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56453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/>
            </a:r>
            <a:b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</a:br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/>
            </a:r>
            <a:b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</a:br>
            <a:r>
              <a:rPr lang="fi-FI" sz="2800" b="1" dirty="0" smtClean="0">
                <a:solidFill>
                  <a:srgbClr val="FF7300"/>
                </a:solidFill>
                <a:latin typeface="Verdana"/>
                <a:cs typeface="Verdana"/>
              </a:rPr>
              <a:t>Vapaaehtoistoiminnan säännöstö-koulutus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36591"/>
            <a:ext cx="8229600" cy="4989575"/>
          </a:xfrm>
        </p:spPr>
        <p:txBody>
          <a:bodyPr>
            <a:normAutofit/>
          </a:bodyPr>
          <a:lstStyle/>
          <a:p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28.2.2018 klo 17.00-19.00 </a:t>
            </a:r>
          </a:p>
          <a:p>
            <a:pPr marL="0" indent="0">
              <a:buNone/>
            </a:pP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Järjestäjänä: </a:t>
            </a:r>
            <a:r>
              <a:rPr lang="fi-FI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Pohjois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-Pohjanmaan </a:t>
            </a:r>
            <a:r>
              <a:rPr lang="fi-FI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sosiaali</a:t>
            </a: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ja terveysturva ry</a:t>
            </a:r>
          </a:p>
          <a:p>
            <a:pPr marL="0" indent="0">
              <a:buNone/>
            </a:pPr>
            <a:r>
              <a:rPr lang="fi-FI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Kouluttajana: Vuolteen Vapaaehtoistoiminnan verkosto VARES  </a:t>
            </a:r>
            <a:endParaRPr lang="fi-FI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Sisällysluettelo koulutuksen pääkohdista 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400" dirty="0" smtClean="0"/>
              <a:t>1. Laadukkaasti järjestetty vapaaehtoistoiminta</a:t>
            </a:r>
          </a:p>
          <a:p>
            <a:pPr marL="0" indent="0">
              <a:buNone/>
            </a:pPr>
            <a:r>
              <a:rPr lang="fi-FI" sz="2400" dirty="0" smtClean="0"/>
              <a:t>2. Yleishyödyllinen yhteisö </a:t>
            </a:r>
          </a:p>
          <a:p>
            <a:pPr marL="0" indent="0">
              <a:buNone/>
            </a:pPr>
            <a:r>
              <a:rPr lang="fi-FI" sz="2400" dirty="0" smtClean="0"/>
              <a:t>3. Vapaaehtoinen yleishyödyllisessä yhteisössä</a:t>
            </a:r>
          </a:p>
          <a:p>
            <a:pPr marL="0" indent="0">
              <a:buNone/>
            </a:pPr>
            <a:r>
              <a:rPr lang="fi-FI" sz="2400" dirty="0" smtClean="0"/>
              <a:t>4. Vapaaehtoisen taustan selvittäminen</a:t>
            </a:r>
          </a:p>
          <a:p>
            <a:pPr marL="0" indent="0">
              <a:buNone/>
            </a:pPr>
            <a:r>
              <a:rPr lang="fi-FI" sz="2400" dirty="0" smtClean="0"/>
              <a:t>5. Vaitiolovelvollisuus ja    salassapito</a:t>
            </a:r>
          </a:p>
          <a:p>
            <a:pPr marL="0" indent="0">
              <a:buNone/>
            </a:pPr>
            <a:r>
              <a:rPr lang="fi-FI" sz="2400" dirty="0" smtClean="0"/>
              <a:t>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6. Henkilötietojen käsitteleminen </a:t>
            </a:r>
          </a:p>
          <a:p>
            <a:pPr marL="0" indent="0">
              <a:buNone/>
            </a:pPr>
            <a:r>
              <a:rPr lang="fi-FI" sz="2400" dirty="0" smtClean="0"/>
              <a:t>7. Vapaaehtoistyön vakuuttaminen </a:t>
            </a:r>
          </a:p>
          <a:p>
            <a:pPr marL="0" indent="0">
              <a:buNone/>
            </a:pPr>
            <a:r>
              <a:rPr lang="fi-FI" sz="2400" dirty="0"/>
              <a:t>8</a:t>
            </a:r>
            <a:r>
              <a:rPr lang="fi-FI" sz="2400" dirty="0" smtClean="0"/>
              <a:t>. Demokratia.fi  </a:t>
            </a:r>
          </a:p>
          <a:p>
            <a:pPr marL="0" indent="0">
              <a:buNone/>
            </a:pPr>
            <a:r>
              <a:rPr lang="fi-FI" sz="2400" dirty="0"/>
              <a:t>9</a:t>
            </a:r>
            <a:r>
              <a:rPr lang="fi-FI" sz="2400" dirty="0" smtClean="0"/>
              <a:t>. Vapaaehtoistoiminta on kansalaisoikeus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75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5254" y="291115"/>
            <a:ext cx="7355611" cy="1143000"/>
          </a:xfrm>
        </p:spPr>
        <p:txBody>
          <a:bodyPr>
            <a:normAutofit/>
          </a:bodyPr>
          <a:lstStyle/>
          <a:p>
            <a:r>
              <a:rPr lang="fi-FI" sz="2000" dirty="0" smtClean="0">
                <a:solidFill>
                  <a:srgbClr val="0AA53A"/>
                </a:solidFill>
              </a:rPr>
              <a:t/>
            </a:r>
            <a:br>
              <a:rPr lang="fi-FI" sz="2000" dirty="0" smtClean="0">
                <a:solidFill>
                  <a:srgbClr val="0AA53A"/>
                </a:solidFill>
              </a:rPr>
            </a:br>
            <a:r>
              <a:rPr lang="fi-FI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Vapaaehtoistoiminta on laadukkaasti järjestettyä harrastamista</a:t>
            </a:r>
            <a:endParaRPr lang="fi-FI" sz="2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</p:txBody>
      </p:sp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1447885189"/>
              </p:ext>
            </p:extLst>
          </p:nvPr>
        </p:nvGraphicFramePr>
        <p:xfrm>
          <a:off x="1604865" y="16298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0857"/>
          </a:xfrm>
        </p:spPr>
        <p:txBody>
          <a:bodyPr>
            <a:normAutofit fontScale="90000"/>
          </a:bodyPr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</a:pPr>
            <a:r>
              <a:rPr lang="fi-FI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3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3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3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14663"/>
              </p:ext>
            </p:extLst>
          </p:nvPr>
        </p:nvGraphicFramePr>
        <p:xfrm>
          <a:off x="598206" y="1162228"/>
          <a:ext cx="7759581" cy="459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91512" y="1657350"/>
            <a:ext cx="7139215" cy="47913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sz="1800" b="1" dirty="0">
                <a:latin typeface="Verdana"/>
                <a:cs typeface="Verdana"/>
              </a:rPr>
              <a:t>Kulukorvaukset</a:t>
            </a:r>
          </a:p>
          <a:p>
            <a:r>
              <a:rPr lang="fi-FI" sz="1800" dirty="0">
                <a:latin typeface="Verdana"/>
                <a:cs typeface="Verdana"/>
              </a:rPr>
              <a:t>Tuloverolain (22 §) mukaan voidaan korvata vapaaehtoiselle matkoja (kuitit)</a:t>
            </a:r>
          </a:p>
          <a:p>
            <a:pPr lvl="1"/>
            <a:r>
              <a:rPr lang="fi-FI" sz="1400" dirty="0">
                <a:solidFill>
                  <a:prstClr val="black"/>
                </a:solidFill>
                <a:latin typeface="Verdana"/>
                <a:cs typeface="Verdana"/>
              </a:rPr>
              <a:t>Julkinen liikenne</a:t>
            </a:r>
          </a:p>
          <a:p>
            <a:pPr lvl="1"/>
            <a:r>
              <a:rPr lang="fi-FI" sz="1400" dirty="0">
                <a:solidFill>
                  <a:prstClr val="black"/>
                </a:solidFill>
                <a:latin typeface="Verdana"/>
                <a:cs typeface="Verdana"/>
              </a:rPr>
              <a:t>Muulla kulkuvälineellä 2000 € saakka / vuonna 2017</a:t>
            </a:r>
            <a:endParaRPr lang="fi-FI" sz="1400" dirty="0">
              <a:latin typeface="Verdana"/>
              <a:cs typeface="Verdana"/>
            </a:endParaRPr>
          </a:p>
          <a:p>
            <a:r>
              <a:rPr lang="fi-FI" sz="1800" dirty="0" smtClean="0">
                <a:latin typeface="Verdana"/>
                <a:cs typeface="Verdana"/>
              </a:rPr>
              <a:t>Tietokone, </a:t>
            </a:r>
            <a:r>
              <a:rPr lang="fi-FI" sz="1800" dirty="0">
                <a:latin typeface="Verdana"/>
                <a:cs typeface="Verdana"/>
              </a:rPr>
              <a:t>puhelin eivät ole verovapaita </a:t>
            </a:r>
            <a:r>
              <a:rPr lang="fi-FI" sz="1800" dirty="0" smtClean="0">
                <a:latin typeface="Verdana"/>
                <a:cs typeface="Verdana"/>
              </a:rPr>
              <a:t>vapaaehtoiselle omassa käytössä  - vain vapaaehtoistehtävissä</a:t>
            </a:r>
            <a:endParaRPr lang="fi-FI" sz="18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fi-FI" sz="1800" b="1" dirty="0" smtClean="0">
                <a:latin typeface="Verdana"/>
                <a:cs typeface="Verdana"/>
              </a:rPr>
              <a:t>Ateriat ja palkitseminen</a:t>
            </a:r>
          </a:p>
          <a:p>
            <a:r>
              <a:rPr lang="fi-FI" sz="1800" dirty="0" smtClean="0">
                <a:latin typeface="Verdana"/>
                <a:cs typeface="Verdana"/>
              </a:rPr>
              <a:t>Aterian tarjoaminen mahdollista vapaaehtoistoiminnan </a:t>
            </a:r>
            <a:r>
              <a:rPr lang="fi-FI" sz="1800" dirty="0" smtClean="0">
                <a:latin typeface="Verdana"/>
                <a:cs typeface="Verdana"/>
              </a:rPr>
              <a:t>aikana – ateria ei saa olla syy osallistua vapaaehtoistehtävään</a:t>
            </a:r>
            <a:endParaRPr lang="fi-FI" sz="1800" dirty="0" smtClean="0">
              <a:latin typeface="Verdana"/>
              <a:cs typeface="Verdana"/>
            </a:endParaRPr>
          </a:p>
          <a:p>
            <a:pPr lvl="1"/>
            <a:r>
              <a:rPr lang="fi-FI" sz="1400" dirty="0" smtClean="0">
                <a:latin typeface="Verdana"/>
                <a:cs typeface="Verdana"/>
              </a:rPr>
              <a:t>kohtuullisuus</a:t>
            </a:r>
          </a:p>
          <a:p>
            <a:r>
              <a:rPr lang="fi-FI" sz="1800" dirty="0" smtClean="0">
                <a:latin typeface="Verdana"/>
                <a:cs typeface="Verdana"/>
              </a:rPr>
              <a:t>Muistaminen, kiittäminen verovapaata 100 € saakka</a:t>
            </a:r>
          </a:p>
          <a:p>
            <a:pPr marL="0" indent="0">
              <a:buNone/>
            </a:pPr>
            <a:r>
              <a:rPr lang="fi-FI" sz="1800" b="1" dirty="0" smtClean="0">
                <a:latin typeface="Verdana"/>
                <a:cs typeface="Verdana"/>
              </a:rPr>
              <a:t>Talkootyön verottaminen</a:t>
            </a:r>
          </a:p>
          <a:p>
            <a:r>
              <a:rPr lang="fi-FI" sz="1800" dirty="0">
                <a:latin typeface="Verdana"/>
                <a:cs typeface="Verdana"/>
              </a:rPr>
              <a:t>Erilaisten yhdistysten varainhankinta on hyvin usein jäsenten vapaaehtoistyötä. Samoin </a:t>
            </a:r>
            <a:r>
              <a:rPr lang="fi-FI" sz="1800" dirty="0" smtClean="0">
                <a:latin typeface="Verdana"/>
                <a:cs typeface="Verdana"/>
              </a:rPr>
              <a:t>esim. </a:t>
            </a:r>
            <a:r>
              <a:rPr lang="fi-FI" sz="1800" dirty="0">
                <a:latin typeface="Verdana"/>
                <a:cs typeface="Verdana"/>
              </a:rPr>
              <a:t>urheiluseurat voivat kerätä toiminnalleen varoja tekemällä talkootöitä tai vaikka järjestämällä myyjäiset. Talkootyö saattaa tietyissä tapauksissa olla verotuksen alaista.</a:t>
            </a:r>
            <a:endParaRPr lang="fi-FI" sz="1800" dirty="0" smtClean="0">
              <a:latin typeface="Verdana"/>
              <a:cs typeface="Verdana"/>
            </a:endParaRPr>
          </a:p>
          <a:p>
            <a:endParaRPr lang="fi-FI" sz="1800" dirty="0">
              <a:latin typeface="Verdana"/>
              <a:cs typeface="Verdana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91513" y="514350"/>
            <a:ext cx="6204859" cy="1143000"/>
          </a:xfrm>
        </p:spPr>
        <p:txBody>
          <a:bodyPr>
            <a:noAutofit/>
          </a:bodyPr>
          <a:lstStyle/>
          <a:p>
            <a:pPr algn="l"/>
            <a:r>
              <a:rPr lang="fi-FI" sz="2400" b="1" dirty="0" smtClean="0">
                <a:solidFill>
                  <a:srgbClr val="FF7300"/>
                </a:solidFill>
                <a:latin typeface="Verdana"/>
                <a:cs typeface="Verdana"/>
              </a:rPr>
              <a:t>Vapaaehtoinen yleishyödyllisessä yhdistyksessä 1</a:t>
            </a:r>
            <a:endParaRPr lang="fi-FI" sz="2400" b="1" dirty="0">
              <a:solidFill>
                <a:srgbClr val="FF73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728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hitapiola malli FI">
  <a:themeElements>
    <a:clrScheme name="Lähitapiola">
      <a:dk1>
        <a:sysClr val="windowText" lastClr="000000"/>
      </a:dk1>
      <a:lt1>
        <a:sysClr val="window" lastClr="FFFFFF"/>
      </a:lt1>
      <a:dk2>
        <a:srgbClr val="006D87"/>
      </a:dk2>
      <a:lt2>
        <a:srgbClr val="F1F2F3"/>
      </a:lt2>
      <a:accent1>
        <a:srgbClr val="51ADCC"/>
      </a:accent1>
      <a:accent2>
        <a:srgbClr val="006D87"/>
      </a:accent2>
      <a:accent3>
        <a:srgbClr val="B5BDC1"/>
      </a:accent3>
      <a:accent4>
        <a:srgbClr val="C7CE6E"/>
      </a:accent4>
      <a:accent5>
        <a:srgbClr val="F2D17E"/>
      </a:accent5>
      <a:accent6>
        <a:srgbClr val="9B466D"/>
      </a:accent6>
      <a:hlink>
        <a:srgbClr val="51ADCC"/>
      </a:hlink>
      <a:folHlink>
        <a:srgbClr val="006D87"/>
      </a:folHlink>
    </a:clrScheme>
    <a:fontScheme name="Mukautettu 2">
      <a:majorFont>
        <a:latin typeface="LahitapiolaSlab Lt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0" indent="0">
          <a:buClr>
            <a:schemeClr val="accent2"/>
          </a:buClr>
          <a:buFontTx/>
          <a:buNone/>
          <a:defRPr sz="16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998</Words>
  <Application>Microsoft Office PowerPoint</Application>
  <PresentationFormat>Näytössä katseltava diaesitys (4:3)</PresentationFormat>
  <Paragraphs>210</Paragraphs>
  <Slides>23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23</vt:i4>
      </vt:variant>
    </vt:vector>
  </HeadingPairs>
  <TitlesOfParts>
    <vt:vector size="34" baseType="lpstr">
      <vt:lpstr>Arial</vt:lpstr>
      <vt:lpstr>Calibri</vt:lpstr>
      <vt:lpstr>LahitapiolaSlab Lt</vt:lpstr>
      <vt:lpstr>Merriweather</vt:lpstr>
      <vt:lpstr>Neo Sans Pro</vt:lpstr>
      <vt:lpstr>Open Sans</vt:lpstr>
      <vt:lpstr>Verdana</vt:lpstr>
      <vt:lpstr>Wingdings</vt:lpstr>
      <vt:lpstr>Office-teema</vt:lpstr>
      <vt:lpstr>1_Office-teema</vt:lpstr>
      <vt:lpstr>Lahitapiola malli FI</vt:lpstr>
      <vt:lpstr>Vuolle Setlementti ry Laajasti lähellä elämää.</vt:lpstr>
      <vt:lpstr>Vuolle Setlementti ry</vt:lpstr>
      <vt:lpstr>Pikku-Syöte</vt:lpstr>
      <vt:lpstr>     Vapaaehtoistoiminnan resurssi Vapaaehtoistoiminnan resurssikeskus VARES vuodesta 2008   </vt:lpstr>
      <vt:lpstr>  Vapaaehtoistoiminnan säännöstö-koulutus</vt:lpstr>
      <vt:lpstr>  Sisällysluettelo koulutuksen pääkohdista </vt:lpstr>
      <vt:lpstr> Vapaaehtoistoiminta on laadukkaasti järjestettyä harrastamista</vt:lpstr>
      <vt:lpstr>   </vt:lpstr>
      <vt:lpstr>Vapaaehtoinen yleishyödyllisessä yhdistyksessä 1</vt:lpstr>
      <vt:lpstr>Vapaaehtoinen yleishyödyllisessä yhdistyksessä 2</vt:lpstr>
      <vt:lpstr>Vapaaehtoisen taustan  selvittäminen 1</vt:lpstr>
      <vt:lpstr>Vapaaehtoisen taustan selvittäminen 2</vt:lpstr>
      <vt:lpstr>  Vaitiolovelvollisuus ja salassapito</vt:lpstr>
      <vt:lpstr>Henkilötietojen käsitteleminen </vt:lpstr>
      <vt:lpstr>Vapaaehtoistyön vakuuttaminen vapaaehtoiset henkilövakuutukset vastuuvakuutus </vt:lpstr>
      <vt:lpstr>Taustaa</vt:lpstr>
      <vt:lpstr>vakuuttamisesimerkkejä</vt:lpstr>
      <vt:lpstr>Maahanmuuttajataustaiset vapaaehtoiset</vt:lpstr>
      <vt:lpstr>vastuuvakuutus</vt:lpstr>
      <vt:lpstr> </vt:lpstr>
      <vt:lpstr>Vapaaehtoistoiminta on kansalaisoikeus </vt:lpstr>
      <vt:lpstr>PowerPoint-esitys</vt:lpstr>
      <vt:lpstr>PowerPoint-esitys</vt:lpstr>
    </vt:vector>
  </TitlesOfParts>
  <Manager/>
  <Company>Vuolle Setlementti 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Vuolle PowerPoint-pohja</dc:title>
  <dc:subject/>
  <dc:creator>Toni Etelämäki</dc:creator>
  <cp:keywords/>
  <dc:description/>
  <cp:lastModifiedBy>Annukka Oksman-Hiukka</cp:lastModifiedBy>
  <cp:revision>246</cp:revision>
  <cp:lastPrinted>2018-02-23T12:36:03Z</cp:lastPrinted>
  <dcterms:created xsi:type="dcterms:W3CDTF">2015-03-12T08:47:47Z</dcterms:created>
  <dcterms:modified xsi:type="dcterms:W3CDTF">2018-03-01T06:33:48Z</dcterms:modified>
  <cp:category/>
</cp:coreProperties>
</file>